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257" r:id="rId4"/>
    <p:sldId id="260" r:id="rId5"/>
    <p:sldId id="261" r:id="rId6"/>
    <p:sldId id="266" r:id="rId7"/>
    <p:sldId id="259" r:id="rId8"/>
    <p:sldId id="343" r:id="rId9"/>
    <p:sldId id="263" r:id="rId10"/>
    <p:sldId id="269" r:id="rId11"/>
    <p:sldId id="344" r:id="rId12"/>
    <p:sldId id="349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33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B307F9-ED39-444A-80DE-92EFAED7B0FD}" v="1373" dt="2022-06-22T14:11:07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microsoft.com/office/2016/11/relationships/changesInfo" Target="changesInfos/changesInfo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s van Groezen" userId="6c181c20-f49f-4573-96b1-b939b8903ea9" providerId="ADAL" clId="{34B307F9-ED39-444A-80DE-92EFAED7B0FD}"/>
    <pc:docChg chg="undo custSel delSld modSld">
      <pc:chgData name="Bas van Groezen" userId="6c181c20-f49f-4573-96b1-b939b8903ea9" providerId="ADAL" clId="{34B307F9-ED39-444A-80DE-92EFAED7B0FD}" dt="2022-06-22T14:11:07.074" v="1444" actId="6549"/>
      <pc:docMkLst>
        <pc:docMk/>
      </pc:docMkLst>
      <pc:sldChg chg="modSp">
        <pc:chgData name="Bas van Groezen" userId="6c181c20-f49f-4573-96b1-b939b8903ea9" providerId="ADAL" clId="{34B307F9-ED39-444A-80DE-92EFAED7B0FD}" dt="2022-06-22T13:58:27.418" v="291" actId="20577"/>
        <pc:sldMkLst>
          <pc:docMk/>
          <pc:sldMk cId="1035337878" sldId="256"/>
        </pc:sldMkLst>
        <pc:spChg chg="mod">
          <ac:chgData name="Bas van Groezen" userId="6c181c20-f49f-4573-96b1-b939b8903ea9" providerId="ADAL" clId="{34B307F9-ED39-444A-80DE-92EFAED7B0FD}" dt="2022-06-22T13:58:27.418" v="291" actId="20577"/>
          <ac:spMkLst>
            <pc:docMk/>
            <pc:sldMk cId="1035337878" sldId="256"/>
            <ac:spMk id="4" creationId="{73D9EF00-8222-25E7-F1F5-7EA321904FEF}"/>
          </ac:spMkLst>
        </pc:spChg>
      </pc:sldChg>
      <pc:sldChg chg="modSp">
        <pc:chgData name="Bas van Groezen" userId="6c181c20-f49f-4573-96b1-b939b8903ea9" providerId="ADAL" clId="{34B307F9-ED39-444A-80DE-92EFAED7B0FD}" dt="2022-06-22T13:53:55.505" v="278" actId="20577"/>
        <pc:sldMkLst>
          <pc:docMk/>
          <pc:sldMk cId="2870574701" sldId="257"/>
        </pc:sldMkLst>
        <pc:spChg chg="mod">
          <ac:chgData name="Bas van Groezen" userId="6c181c20-f49f-4573-96b1-b939b8903ea9" providerId="ADAL" clId="{34B307F9-ED39-444A-80DE-92EFAED7B0FD}" dt="2022-06-22T13:53:55.505" v="278" actId="20577"/>
          <ac:spMkLst>
            <pc:docMk/>
            <pc:sldMk cId="2870574701" sldId="257"/>
            <ac:spMk id="4" creationId="{73D9EF00-8222-25E7-F1F5-7EA321904FEF}"/>
          </ac:spMkLst>
        </pc:spChg>
      </pc:sldChg>
      <pc:sldChg chg="modSp del mod">
        <pc:chgData name="Bas van Groezen" userId="6c181c20-f49f-4573-96b1-b939b8903ea9" providerId="ADAL" clId="{34B307F9-ED39-444A-80DE-92EFAED7B0FD}" dt="2022-06-22T14:10:47.538" v="1426" actId="47"/>
        <pc:sldMkLst>
          <pc:docMk/>
          <pc:sldMk cId="1951440060" sldId="258"/>
        </pc:sldMkLst>
        <pc:spChg chg="mod">
          <ac:chgData name="Bas van Groezen" userId="6c181c20-f49f-4573-96b1-b939b8903ea9" providerId="ADAL" clId="{34B307F9-ED39-444A-80DE-92EFAED7B0FD}" dt="2022-06-22T13:54:19.917" v="280" actId="1076"/>
          <ac:spMkLst>
            <pc:docMk/>
            <pc:sldMk cId="1951440060" sldId="258"/>
            <ac:spMk id="2" creationId="{5037E907-8CC5-CE53-95E5-02DFA3A99C7E}"/>
          </ac:spMkLst>
        </pc:spChg>
      </pc:sldChg>
      <pc:sldChg chg="modSp">
        <pc:chgData name="Bas van Groezen" userId="6c181c20-f49f-4573-96b1-b939b8903ea9" providerId="ADAL" clId="{34B307F9-ED39-444A-80DE-92EFAED7B0FD}" dt="2022-06-22T13:48:23.448" v="243" actId="255"/>
        <pc:sldMkLst>
          <pc:docMk/>
          <pc:sldMk cId="852944428" sldId="259"/>
        </pc:sldMkLst>
        <pc:spChg chg="mod">
          <ac:chgData name="Bas van Groezen" userId="6c181c20-f49f-4573-96b1-b939b8903ea9" providerId="ADAL" clId="{34B307F9-ED39-444A-80DE-92EFAED7B0FD}" dt="2022-06-22T13:48:23.448" v="243" actId="255"/>
          <ac:spMkLst>
            <pc:docMk/>
            <pc:sldMk cId="852944428" sldId="259"/>
            <ac:spMk id="3" creationId="{C3272C9E-10D1-1041-1A0D-B8C4897CEC60}"/>
          </ac:spMkLst>
        </pc:spChg>
      </pc:sldChg>
      <pc:sldChg chg="modSp mod">
        <pc:chgData name="Bas van Groezen" userId="6c181c20-f49f-4573-96b1-b939b8903ea9" providerId="ADAL" clId="{34B307F9-ED39-444A-80DE-92EFAED7B0FD}" dt="2022-06-22T13:53:50.947" v="277" actId="1076"/>
        <pc:sldMkLst>
          <pc:docMk/>
          <pc:sldMk cId="2056475178" sldId="260"/>
        </pc:sldMkLst>
        <pc:spChg chg="mod">
          <ac:chgData name="Bas van Groezen" userId="6c181c20-f49f-4573-96b1-b939b8903ea9" providerId="ADAL" clId="{34B307F9-ED39-444A-80DE-92EFAED7B0FD}" dt="2022-06-22T13:53:50.947" v="277" actId="1076"/>
          <ac:spMkLst>
            <pc:docMk/>
            <pc:sldMk cId="2056475178" sldId="260"/>
            <ac:spMk id="4" creationId="{73D9EF00-8222-25E7-F1F5-7EA321904FEF}"/>
          </ac:spMkLst>
        </pc:spChg>
      </pc:sldChg>
      <pc:sldChg chg="modSp">
        <pc:chgData name="Bas van Groezen" userId="6c181c20-f49f-4573-96b1-b939b8903ea9" providerId="ADAL" clId="{34B307F9-ED39-444A-80DE-92EFAED7B0FD}" dt="2022-06-22T13:52:36.167" v="274" actId="6549"/>
        <pc:sldMkLst>
          <pc:docMk/>
          <pc:sldMk cId="2108560511" sldId="261"/>
        </pc:sldMkLst>
        <pc:spChg chg="mod">
          <ac:chgData name="Bas van Groezen" userId="6c181c20-f49f-4573-96b1-b939b8903ea9" providerId="ADAL" clId="{34B307F9-ED39-444A-80DE-92EFAED7B0FD}" dt="2022-06-22T13:52:36.167" v="274" actId="6549"/>
          <ac:spMkLst>
            <pc:docMk/>
            <pc:sldMk cId="2108560511" sldId="261"/>
            <ac:spMk id="4" creationId="{73D9EF00-8222-25E7-F1F5-7EA321904FEF}"/>
          </ac:spMkLst>
        </pc:spChg>
      </pc:sldChg>
      <pc:sldChg chg="delSp modSp mod">
        <pc:chgData name="Bas van Groezen" userId="6c181c20-f49f-4573-96b1-b939b8903ea9" providerId="ADAL" clId="{34B307F9-ED39-444A-80DE-92EFAED7B0FD}" dt="2022-06-22T13:55:28.838" v="287" actId="1076"/>
        <pc:sldMkLst>
          <pc:docMk/>
          <pc:sldMk cId="316456806" sldId="263"/>
        </pc:sldMkLst>
        <pc:spChg chg="mod">
          <ac:chgData name="Bas van Groezen" userId="6c181c20-f49f-4573-96b1-b939b8903ea9" providerId="ADAL" clId="{34B307F9-ED39-444A-80DE-92EFAED7B0FD}" dt="2022-06-22T13:55:28.838" v="287" actId="1076"/>
          <ac:spMkLst>
            <pc:docMk/>
            <pc:sldMk cId="316456806" sldId="263"/>
            <ac:spMk id="3" creationId="{C3272C9E-10D1-1041-1A0D-B8C4897CEC60}"/>
          </ac:spMkLst>
        </pc:spChg>
        <pc:spChg chg="del mod">
          <ac:chgData name="Bas van Groezen" userId="6c181c20-f49f-4573-96b1-b939b8903ea9" providerId="ADAL" clId="{34B307F9-ED39-444A-80DE-92EFAED7B0FD}" dt="2022-06-22T13:54:39.610" v="283" actId="478"/>
          <ac:spMkLst>
            <pc:docMk/>
            <pc:sldMk cId="316456806" sldId="263"/>
            <ac:spMk id="4" creationId="{EEA1A31E-5737-B01D-0EBC-C9D5C3B6A6A7}"/>
          </ac:spMkLst>
        </pc:spChg>
        <pc:spChg chg="mod">
          <ac:chgData name="Bas van Groezen" userId="6c181c20-f49f-4573-96b1-b939b8903ea9" providerId="ADAL" clId="{34B307F9-ED39-444A-80DE-92EFAED7B0FD}" dt="2022-06-22T13:55:13.695" v="285" actId="1076"/>
          <ac:spMkLst>
            <pc:docMk/>
            <pc:sldMk cId="316456806" sldId="263"/>
            <ac:spMk id="9" creationId="{BAB4842F-6F32-8E78-301D-4BFCC8E6AE2C}"/>
          </ac:spMkLst>
        </pc:spChg>
        <pc:spChg chg="mod">
          <ac:chgData name="Bas van Groezen" userId="6c181c20-f49f-4573-96b1-b939b8903ea9" providerId="ADAL" clId="{34B307F9-ED39-444A-80DE-92EFAED7B0FD}" dt="2022-06-22T13:55:13.695" v="285" actId="1076"/>
          <ac:spMkLst>
            <pc:docMk/>
            <pc:sldMk cId="316456806" sldId="263"/>
            <ac:spMk id="10" creationId="{3A90D56C-B853-01DF-81A9-8F6A2A053CBD}"/>
          </ac:spMkLst>
        </pc:spChg>
        <pc:spChg chg="mod">
          <ac:chgData name="Bas van Groezen" userId="6c181c20-f49f-4573-96b1-b939b8903ea9" providerId="ADAL" clId="{34B307F9-ED39-444A-80DE-92EFAED7B0FD}" dt="2022-06-22T13:55:13.695" v="285" actId="1076"/>
          <ac:spMkLst>
            <pc:docMk/>
            <pc:sldMk cId="316456806" sldId="263"/>
            <ac:spMk id="13" creationId="{DACBEB22-3739-6B8D-D9A1-FD8B50C966AC}"/>
          </ac:spMkLst>
        </pc:spChg>
        <pc:spChg chg="mod">
          <ac:chgData name="Bas van Groezen" userId="6c181c20-f49f-4573-96b1-b939b8903ea9" providerId="ADAL" clId="{34B307F9-ED39-444A-80DE-92EFAED7B0FD}" dt="2022-06-22T13:55:13.695" v="285" actId="1076"/>
          <ac:spMkLst>
            <pc:docMk/>
            <pc:sldMk cId="316456806" sldId="263"/>
            <ac:spMk id="14" creationId="{33720D1B-D4CD-A0E1-148E-EDE8AC824B78}"/>
          </ac:spMkLst>
        </pc:spChg>
        <pc:spChg chg="mod">
          <ac:chgData name="Bas van Groezen" userId="6c181c20-f49f-4573-96b1-b939b8903ea9" providerId="ADAL" clId="{34B307F9-ED39-444A-80DE-92EFAED7B0FD}" dt="2022-06-22T13:55:13.695" v="285" actId="1076"/>
          <ac:spMkLst>
            <pc:docMk/>
            <pc:sldMk cId="316456806" sldId="263"/>
            <ac:spMk id="15" creationId="{FBDD8C3B-D5BB-1704-4D10-E590D89538DD}"/>
          </ac:spMkLst>
        </pc:spChg>
        <pc:spChg chg="mod">
          <ac:chgData name="Bas van Groezen" userId="6c181c20-f49f-4573-96b1-b939b8903ea9" providerId="ADAL" clId="{34B307F9-ED39-444A-80DE-92EFAED7B0FD}" dt="2022-06-22T13:55:13.695" v="285" actId="1076"/>
          <ac:spMkLst>
            <pc:docMk/>
            <pc:sldMk cId="316456806" sldId="263"/>
            <ac:spMk id="16" creationId="{405BAA9B-5AE8-DA0D-3D15-72463475AB55}"/>
          </ac:spMkLst>
        </pc:spChg>
        <pc:spChg chg="mod">
          <ac:chgData name="Bas van Groezen" userId="6c181c20-f49f-4573-96b1-b939b8903ea9" providerId="ADAL" clId="{34B307F9-ED39-444A-80DE-92EFAED7B0FD}" dt="2022-06-22T13:55:13.695" v="285" actId="1076"/>
          <ac:spMkLst>
            <pc:docMk/>
            <pc:sldMk cId="316456806" sldId="263"/>
            <ac:spMk id="17" creationId="{5BCB9EB9-04ED-1389-E6FD-931967E93317}"/>
          </ac:spMkLst>
        </pc:spChg>
        <pc:cxnChg chg="mod">
          <ac:chgData name="Bas van Groezen" userId="6c181c20-f49f-4573-96b1-b939b8903ea9" providerId="ADAL" clId="{34B307F9-ED39-444A-80DE-92EFAED7B0FD}" dt="2022-06-22T13:55:13.695" v="285" actId="1076"/>
          <ac:cxnSpMkLst>
            <pc:docMk/>
            <pc:sldMk cId="316456806" sldId="263"/>
            <ac:cxnSpMk id="6" creationId="{8A34F5F6-7B03-08E5-388B-F1B6A06968BD}"/>
          </ac:cxnSpMkLst>
        </pc:cxnChg>
        <pc:cxnChg chg="mod">
          <ac:chgData name="Bas van Groezen" userId="6c181c20-f49f-4573-96b1-b939b8903ea9" providerId="ADAL" clId="{34B307F9-ED39-444A-80DE-92EFAED7B0FD}" dt="2022-06-22T13:55:13.695" v="285" actId="1076"/>
          <ac:cxnSpMkLst>
            <pc:docMk/>
            <pc:sldMk cId="316456806" sldId="263"/>
            <ac:cxnSpMk id="7" creationId="{63568C84-19FE-D808-E784-B3BA913DD1D3}"/>
          </ac:cxnSpMkLst>
        </pc:cxnChg>
        <pc:cxnChg chg="mod">
          <ac:chgData name="Bas van Groezen" userId="6c181c20-f49f-4573-96b1-b939b8903ea9" providerId="ADAL" clId="{34B307F9-ED39-444A-80DE-92EFAED7B0FD}" dt="2022-06-22T13:55:13.695" v="285" actId="1076"/>
          <ac:cxnSpMkLst>
            <pc:docMk/>
            <pc:sldMk cId="316456806" sldId="263"/>
            <ac:cxnSpMk id="8" creationId="{7E6E7552-EAC4-5455-F8D8-CA805DC51911}"/>
          </ac:cxnSpMkLst>
        </pc:cxnChg>
        <pc:cxnChg chg="mod">
          <ac:chgData name="Bas van Groezen" userId="6c181c20-f49f-4573-96b1-b939b8903ea9" providerId="ADAL" clId="{34B307F9-ED39-444A-80DE-92EFAED7B0FD}" dt="2022-06-22T13:55:13.695" v="285" actId="1076"/>
          <ac:cxnSpMkLst>
            <pc:docMk/>
            <pc:sldMk cId="316456806" sldId="263"/>
            <ac:cxnSpMk id="11" creationId="{9E4C2CF6-B76F-38D8-96C6-BE0A2EFAADE2}"/>
          </ac:cxnSpMkLst>
        </pc:cxnChg>
        <pc:cxnChg chg="mod">
          <ac:chgData name="Bas van Groezen" userId="6c181c20-f49f-4573-96b1-b939b8903ea9" providerId="ADAL" clId="{34B307F9-ED39-444A-80DE-92EFAED7B0FD}" dt="2022-06-22T13:55:13.695" v="285" actId="1076"/>
          <ac:cxnSpMkLst>
            <pc:docMk/>
            <pc:sldMk cId="316456806" sldId="263"/>
            <ac:cxnSpMk id="12" creationId="{BA98EF03-E489-A7E7-E61D-B06D11CE316B}"/>
          </ac:cxnSpMkLst>
        </pc:cxnChg>
      </pc:sldChg>
      <pc:sldChg chg="addSp delSp modSp mod modAnim">
        <pc:chgData name="Bas van Groezen" userId="6c181c20-f49f-4573-96b1-b939b8903ea9" providerId="ADAL" clId="{34B307F9-ED39-444A-80DE-92EFAED7B0FD}" dt="2022-06-22T14:11:07.074" v="1444" actId="6549"/>
        <pc:sldMkLst>
          <pc:docMk/>
          <pc:sldMk cId="0" sldId="266"/>
        </pc:sldMkLst>
        <pc:spChg chg="del">
          <ac:chgData name="Bas van Groezen" userId="6c181c20-f49f-4573-96b1-b939b8903ea9" providerId="ADAL" clId="{34B307F9-ED39-444A-80DE-92EFAED7B0FD}" dt="2022-06-22T14:08:33.469" v="1417" actId="478"/>
          <ac:spMkLst>
            <pc:docMk/>
            <pc:sldMk cId="0" sldId="266"/>
            <ac:spMk id="2" creationId="{00000000-0000-0000-0000-000000000000}"/>
          </ac:spMkLst>
        </pc:spChg>
        <pc:spChg chg="add del mod">
          <ac:chgData name="Bas van Groezen" userId="6c181c20-f49f-4573-96b1-b939b8903ea9" providerId="ADAL" clId="{34B307F9-ED39-444A-80DE-92EFAED7B0FD}" dt="2022-06-22T14:08:37.398" v="1418" actId="478"/>
          <ac:spMkLst>
            <pc:docMk/>
            <pc:sldMk cId="0" sldId="266"/>
            <ac:spMk id="5" creationId="{20152D91-7ABF-6F3D-C22B-4284818794F1}"/>
          </ac:spMkLst>
        </pc:spChg>
        <pc:spChg chg="mod">
          <ac:chgData name="Bas van Groezen" userId="6c181c20-f49f-4573-96b1-b939b8903ea9" providerId="ADAL" clId="{34B307F9-ED39-444A-80DE-92EFAED7B0FD}" dt="2022-06-22T14:04:10.478" v="655" actId="6549"/>
          <ac:spMkLst>
            <pc:docMk/>
            <pc:sldMk cId="0" sldId="266"/>
            <ac:spMk id="12" creationId="{00000000-0000-0000-0000-000000000000}"/>
          </ac:spMkLst>
        </pc:spChg>
        <pc:spChg chg="mod">
          <ac:chgData name="Bas van Groezen" userId="6c181c20-f49f-4573-96b1-b939b8903ea9" providerId="ADAL" clId="{34B307F9-ED39-444A-80DE-92EFAED7B0FD}" dt="2022-06-22T14:11:07.074" v="1444" actId="6549"/>
          <ac:spMkLst>
            <pc:docMk/>
            <pc:sldMk cId="0" sldId="266"/>
            <ac:spMk id="13" creationId="{00000000-0000-0000-0000-000000000000}"/>
          </ac:spMkLst>
        </pc:spChg>
        <pc:spChg chg="mod">
          <ac:chgData name="Bas van Groezen" userId="6c181c20-f49f-4573-96b1-b939b8903ea9" providerId="ADAL" clId="{34B307F9-ED39-444A-80DE-92EFAED7B0FD}" dt="2022-06-22T14:07:33.229" v="1322" actId="6549"/>
          <ac:spMkLst>
            <pc:docMk/>
            <pc:sldMk cId="0" sldId="266"/>
            <ac:spMk id="14" creationId="{00000000-0000-0000-0000-000000000000}"/>
          </ac:spMkLst>
        </pc:spChg>
        <pc:spChg chg="add del mod">
          <ac:chgData name="Bas van Groezen" userId="6c181c20-f49f-4573-96b1-b939b8903ea9" providerId="ADAL" clId="{34B307F9-ED39-444A-80DE-92EFAED7B0FD}" dt="2022-06-22T14:09:59.150" v="1423" actId="478"/>
          <ac:spMkLst>
            <pc:docMk/>
            <pc:sldMk cId="0" sldId="266"/>
            <ac:spMk id="16" creationId="{51B63D71-09E4-74DE-8AFD-4C718DDB7035}"/>
          </ac:spMkLst>
        </pc:spChg>
        <pc:spChg chg="add mod">
          <ac:chgData name="Bas van Groezen" userId="6c181c20-f49f-4573-96b1-b939b8903ea9" providerId="ADAL" clId="{34B307F9-ED39-444A-80DE-92EFAED7B0FD}" dt="2022-06-22T14:10:40.032" v="1425" actId="207"/>
          <ac:spMkLst>
            <pc:docMk/>
            <pc:sldMk cId="0" sldId="266"/>
            <ac:spMk id="17" creationId="{C2466DB8-4AA7-AFCB-45BA-3EFD849094BD}"/>
          </ac:spMkLst>
        </pc:spChg>
        <pc:spChg chg="mod">
          <ac:chgData name="Bas van Groezen" userId="6c181c20-f49f-4573-96b1-b939b8903ea9" providerId="ADAL" clId="{34B307F9-ED39-444A-80DE-92EFAED7B0FD}" dt="2022-06-22T14:06:32.016" v="1042" actId="1076"/>
          <ac:spMkLst>
            <pc:docMk/>
            <pc:sldMk cId="0" sldId="266"/>
            <ac:spMk id="18" creationId="{00000000-0000-0000-0000-000000000000}"/>
          </ac:spMkLst>
        </pc:spChg>
        <pc:spChg chg="mod">
          <ac:chgData name="Bas van Groezen" userId="6c181c20-f49f-4573-96b1-b939b8903ea9" providerId="ADAL" clId="{34B307F9-ED39-444A-80DE-92EFAED7B0FD}" dt="2022-06-22T14:07:49.517" v="1368" actId="6549"/>
          <ac:spMkLst>
            <pc:docMk/>
            <pc:sldMk cId="0" sldId="266"/>
            <ac:spMk id="19" creationId="{00000000-0000-0000-0000-000000000000}"/>
          </ac:spMkLst>
        </pc:spChg>
        <pc:spChg chg="mod">
          <ac:chgData name="Bas van Groezen" userId="6c181c20-f49f-4573-96b1-b939b8903ea9" providerId="ADAL" clId="{34B307F9-ED39-444A-80DE-92EFAED7B0FD}" dt="2022-06-22T14:08:14.922" v="1416" actId="6549"/>
          <ac:spMkLst>
            <pc:docMk/>
            <pc:sldMk cId="0" sldId="266"/>
            <ac:spMk id="20" creationId="{00000000-0000-0000-0000-000000000000}"/>
          </ac:spMkLst>
        </pc:spChg>
      </pc:sldChg>
      <pc:sldChg chg="modSp mod">
        <pc:chgData name="Bas van Groezen" userId="6c181c20-f49f-4573-96b1-b939b8903ea9" providerId="ADAL" clId="{34B307F9-ED39-444A-80DE-92EFAED7B0FD}" dt="2022-06-22T13:55:33.652" v="288" actId="1076"/>
        <pc:sldMkLst>
          <pc:docMk/>
          <pc:sldMk cId="0" sldId="269"/>
        </pc:sldMkLst>
        <pc:spChg chg="mod">
          <ac:chgData name="Bas van Groezen" userId="6c181c20-f49f-4573-96b1-b939b8903ea9" providerId="ADAL" clId="{34B307F9-ED39-444A-80DE-92EFAED7B0FD}" dt="2022-06-22T13:55:33.652" v="288" actId="1076"/>
          <ac:spMkLst>
            <pc:docMk/>
            <pc:sldMk cId="0" sldId="269"/>
            <ac:spMk id="2" creationId="{4EC6650F-330D-BA8D-80DB-D3E272E7F536}"/>
          </ac:spMkLst>
        </pc:spChg>
        <pc:spChg chg="mod">
          <ac:chgData name="Bas van Groezen" userId="6c181c20-f49f-4573-96b1-b939b8903ea9" providerId="ADAL" clId="{34B307F9-ED39-444A-80DE-92EFAED7B0FD}" dt="2022-06-22T13:17:53.389" v="93" actId="20577"/>
          <ac:spMkLst>
            <pc:docMk/>
            <pc:sldMk cId="0" sldId="269"/>
            <ac:spMk id="34" creationId="{00000000-0000-0000-0000-000000000000}"/>
          </ac:spMkLst>
        </pc:spChg>
      </pc:sldChg>
      <pc:sldChg chg="modSp mod modAnim">
        <pc:chgData name="Bas van Groezen" userId="6c181c20-f49f-4573-96b1-b939b8903ea9" providerId="ADAL" clId="{34B307F9-ED39-444A-80DE-92EFAED7B0FD}" dt="2022-06-22T13:57:38.594" v="290"/>
        <pc:sldMkLst>
          <pc:docMk/>
          <pc:sldMk cId="3913682079" sldId="343"/>
        </pc:sldMkLst>
        <pc:spChg chg="mod">
          <ac:chgData name="Bas van Groezen" userId="6c181c20-f49f-4573-96b1-b939b8903ea9" providerId="ADAL" clId="{34B307F9-ED39-444A-80DE-92EFAED7B0FD}" dt="2022-06-22T13:16:30.476" v="69" actId="6549"/>
          <ac:spMkLst>
            <pc:docMk/>
            <pc:sldMk cId="3913682079" sldId="343"/>
            <ac:spMk id="3" creationId="{3C4DCFDB-0279-8541-712E-97D3B585C859}"/>
          </ac:spMkLst>
        </pc:spChg>
        <pc:spChg chg="mod">
          <ac:chgData name="Bas van Groezen" userId="6c181c20-f49f-4573-96b1-b939b8903ea9" providerId="ADAL" clId="{34B307F9-ED39-444A-80DE-92EFAED7B0FD}" dt="2022-06-22T13:48:27.160" v="244" actId="20577"/>
          <ac:spMkLst>
            <pc:docMk/>
            <pc:sldMk cId="3913682079" sldId="343"/>
            <ac:spMk id="4" creationId="{EEC17FAE-9CCE-B68C-E0B6-58C800568C60}"/>
          </ac:spMkLst>
        </pc:spChg>
        <pc:spChg chg="mod">
          <ac:chgData name="Bas van Groezen" userId="6c181c20-f49f-4573-96b1-b939b8903ea9" providerId="ADAL" clId="{34B307F9-ED39-444A-80DE-92EFAED7B0FD}" dt="2022-06-22T13:16:04.379" v="41" actId="1076"/>
          <ac:spMkLst>
            <pc:docMk/>
            <pc:sldMk cId="3913682079" sldId="343"/>
            <ac:spMk id="11" creationId="{00000000-0000-0000-0000-000000000000}"/>
          </ac:spMkLst>
        </pc:spChg>
        <pc:spChg chg="mod">
          <ac:chgData name="Bas van Groezen" userId="6c181c20-f49f-4573-96b1-b939b8903ea9" providerId="ADAL" clId="{34B307F9-ED39-444A-80DE-92EFAED7B0FD}" dt="2022-06-22T13:39:53.726" v="219" actId="14100"/>
          <ac:spMkLst>
            <pc:docMk/>
            <pc:sldMk cId="3913682079" sldId="343"/>
            <ac:spMk id="16" creationId="{88F47987-BEB3-827D-C433-4370B6ABC14F}"/>
          </ac:spMkLst>
        </pc:spChg>
        <pc:spChg chg="mod">
          <ac:chgData name="Bas van Groezen" userId="6c181c20-f49f-4573-96b1-b939b8903ea9" providerId="ADAL" clId="{34B307F9-ED39-444A-80DE-92EFAED7B0FD}" dt="2022-06-22T13:16:23.086" v="67" actId="20577"/>
          <ac:spMkLst>
            <pc:docMk/>
            <pc:sldMk cId="3913682079" sldId="343"/>
            <ac:spMk id="40" creationId="{37D91FEE-7EE8-4BF8-9A9A-B1FFA534B221}"/>
          </ac:spMkLst>
        </pc:spChg>
      </pc:sldChg>
      <pc:sldChg chg="modSp mod">
        <pc:chgData name="Bas van Groezen" userId="6c181c20-f49f-4573-96b1-b939b8903ea9" providerId="ADAL" clId="{34B307F9-ED39-444A-80DE-92EFAED7B0FD}" dt="2022-06-22T13:51:18.644" v="261" actId="1076"/>
        <pc:sldMkLst>
          <pc:docMk/>
          <pc:sldMk cId="2361975188" sldId="344"/>
        </pc:sldMkLst>
        <pc:spChg chg="mod">
          <ac:chgData name="Bas van Groezen" userId="6c181c20-f49f-4573-96b1-b939b8903ea9" providerId="ADAL" clId="{34B307F9-ED39-444A-80DE-92EFAED7B0FD}" dt="2022-06-22T13:51:08.731" v="259" actId="255"/>
          <ac:spMkLst>
            <pc:docMk/>
            <pc:sldMk cId="2361975188" sldId="344"/>
            <ac:spMk id="17" creationId="{B4635669-0868-FF41-35D6-AFFA571A4D0E}"/>
          </ac:spMkLst>
        </pc:spChg>
        <pc:spChg chg="mod">
          <ac:chgData name="Bas van Groezen" userId="6c181c20-f49f-4573-96b1-b939b8903ea9" providerId="ADAL" clId="{34B307F9-ED39-444A-80DE-92EFAED7B0FD}" dt="2022-06-22T13:51:18.644" v="261" actId="1076"/>
          <ac:spMkLst>
            <pc:docMk/>
            <pc:sldMk cId="2361975188" sldId="344"/>
            <ac:spMk id="19" creationId="{D38CEBBC-9EFF-0BF8-F8BF-8E9506018758}"/>
          </ac:spMkLst>
        </pc:spChg>
      </pc:sldChg>
      <pc:sldChg chg="modSp mod">
        <pc:chgData name="Bas van Groezen" userId="6c181c20-f49f-4573-96b1-b939b8903ea9" providerId="ADAL" clId="{34B307F9-ED39-444A-80DE-92EFAED7B0FD}" dt="2022-06-22T13:51:39.940" v="262" actId="1076"/>
        <pc:sldMkLst>
          <pc:docMk/>
          <pc:sldMk cId="2535896871" sldId="349"/>
        </pc:sldMkLst>
        <pc:spChg chg="mod">
          <ac:chgData name="Bas van Groezen" userId="6c181c20-f49f-4573-96b1-b939b8903ea9" providerId="ADAL" clId="{34B307F9-ED39-444A-80DE-92EFAED7B0FD}" dt="2022-06-22T13:20:59.204" v="201" actId="255"/>
          <ac:spMkLst>
            <pc:docMk/>
            <pc:sldMk cId="2535896871" sldId="349"/>
            <ac:spMk id="12" creationId="{00000000-0000-0000-0000-000000000000}"/>
          </ac:spMkLst>
        </pc:spChg>
        <pc:spChg chg="mod">
          <ac:chgData name="Bas van Groezen" userId="6c181c20-f49f-4573-96b1-b939b8903ea9" providerId="ADAL" clId="{34B307F9-ED39-444A-80DE-92EFAED7B0FD}" dt="2022-06-22T13:20:15.871" v="173" actId="6549"/>
          <ac:spMkLst>
            <pc:docMk/>
            <pc:sldMk cId="2535896871" sldId="349"/>
            <ac:spMk id="15" creationId="{F163D5D4-1133-500B-F02B-7BAFFB48B43E}"/>
          </ac:spMkLst>
        </pc:spChg>
        <pc:spChg chg="mod">
          <ac:chgData name="Bas van Groezen" userId="6c181c20-f49f-4573-96b1-b939b8903ea9" providerId="ADAL" clId="{34B307F9-ED39-444A-80DE-92EFAED7B0FD}" dt="2022-06-22T13:21:05.088" v="203" actId="1076"/>
          <ac:spMkLst>
            <pc:docMk/>
            <pc:sldMk cId="2535896871" sldId="349"/>
            <ac:spMk id="16" creationId="{00000000-0000-0000-0000-000000000000}"/>
          </ac:spMkLst>
        </pc:spChg>
        <pc:spChg chg="mod">
          <ac:chgData name="Bas van Groezen" userId="6c181c20-f49f-4573-96b1-b939b8903ea9" providerId="ADAL" clId="{34B307F9-ED39-444A-80DE-92EFAED7B0FD}" dt="2022-06-22T13:20:28.920" v="176" actId="6549"/>
          <ac:spMkLst>
            <pc:docMk/>
            <pc:sldMk cId="2535896871" sldId="349"/>
            <ac:spMk id="33" creationId="{218C9700-B6AF-CB2C-9AD0-B9BCE0919263}"/>
          </ac:spMkLst>
        </pc:spChg>
        <pc:spChg chg="mod">
          <ac:chgData name="Bas van Groezen" userId="6c181c20-f49f-4573-96b1-b939b8903ea9" providerId="ADAL" clId="{34B307F9-ED39-444A-80DE-92EFAED7B0FD}" dt="2022-06-22T13:51:39.940" v="262" actId="1076"/>
          <ac:spMkLst>
            <pc:docMk/>
            <pc:sldMk cId="2535896871" sldId="349"/>
            <ac:spMk id="3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3A93B-C18F-47A1-B581-40D1BF831E68}" type="datetimeFigureOut">
              <a:rPr lang="nl-NL" smtClean="0"/>
              <a:t>22-6-2022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02B85-0DEF-480F-9519-C1373786C60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1946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7A3315-3F35-74D2-79D2-D03626552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F9704CD-0D5B-B4B3-2BE0-1D052AB40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181D40-85F5-0FE3-031B-DDA46813E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E429-4AAB-47F8-80EB-89C70002B6E3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F70A3C-2B0B-B1BF-E563-29036F5FD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43A709-2C70-9921-C489-2F12EC31D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3974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06A8AC-CF78-BD98-7E7C-A0DB724FC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1CE2A1D-F699-9218-7677-477B9F27C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23EE54-6041-6D26-AA1F-CE5C68C20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226C4-2497-483C-A6A0-0EC00BC34973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490571F-4E16-86FF-665E-55340528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2CC582A-C887-7F5C-B3A0-EFC0B204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2833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4AD7C86-DC28-8AB9-4916-584D47EE34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E78E5FA-836C-8805-2A66-17F184DD7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A81882C-DB24-8175-D619-366E9AD46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4D699-A9D4-4A70-BB46-D68AF72105A3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8A2824-B253-1971-0543-6DAA29EB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28410F-8E22-2659-2DBC-166947244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4745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AC463-18BD-4B80-AC61-55E006CA50E1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356351"/>
            <a:ext cx="4267200" cy="365125"/>
          </a:xfrm>
        </p:spPr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5368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19FCC-267A-4108-8ECE-C90F6640E9DE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356351"/>
            <a:ext cx="4267200" cy="365125"/>
          </a:xfrm>
        </p:spPr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80429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7F46F-A26F-416B-9B53-54B7903699C1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9475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9CB53-C212-4FFE-AD5D-DDD45225B6B8}" type="datetime1">
              <a:rPr lang="nl-NL" smtClean="0"/>
              <a:t>22-6-2022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3758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F45C1-C5FF-4152-B96A-9D8B539E3175}" type="datetime1">
              <a:rPr lang="nl-NL" smtClean="0"/>
              <a:t>22-6-2022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3785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D9852-D75F-4194-AF92-75A75CD0E245}" type="datetime1">
              <a:rPr lang="nl-NL" smtClean="0"/>
              <a:t>22-6-2022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89827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4CA1A-389E-4819-A4B5-AB252030394B}" type="datetime1">
              <a:rPr lang="nl-NL" smtClean="0"/>
              <a:t>22-6-2022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00585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00355-D87E-40CA-8065-1481FE7D2607}" type="datetime1">
              <a:rPr lang="nl-NL" smtClean="0"/>
              <a:t>22-6-2022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645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02E015-F79B-7D30-EEB9-E57D3EF0A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186F0CA-D860-329A-EBB6-717E889A2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B0FE3B1-FE02-78F0-D5C3-FC1C92509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384B5-E67B-4A06-A9EA-BAF1049CE6B0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C8ED88B-CE29-B6FB-FDB7-C3A31F0CF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90D7D3C-7BA4-3F28-AC8D-879C10915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18187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BA892-F0D5-4ECC-B481-C7CB83D76692}" type="datetime1">
              <a:rPr lang="nl-NL" smtClean="0"/>
              <a:t>22-6-2022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431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8C460-26F0-45B5-8EDA-C46B7B0A2481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76287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C39C7-D206-475B-893B-DDA05B57BD6F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1201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4F5381-C7BC-1B67-C54D-E23117562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5A4B18A-969E-67D7-377D-BB053C006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DEA5F96-F91B-ED11-0A9C-C682390F4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5E5F6-77AB-48AD-A620-DD3714026999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A951992-CBB6-9341-DDFC-33C568C11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CB4904E-E7AF-544E-B67E-2E440DF80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537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F7B70-CF9D-C401-8B9D-A5BA389CC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720AF0-2C37-0C6C-2557-7DDC96AED8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D1F7802-53C8-3DF2-80A7-084F1347B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EB8FA2D-5CE9-9864-90A8-75F7BF96E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15524-1D86-4090-9B86-0219F6FC9A58}" type="datetime1">
              <a:rPr lang="nl-NL" smtClean="0"/>
              <a:t>22-6-2022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0450480-BDB2-9362-F913-ED5821FB5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4DD47FD-8F20-6C6B-CC73-D7BA482BA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206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1B9D2A-5A3B-377F-1E6D-84BB6D122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1125A6E-2AC6-6B09-72BE-CD1F44663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0C943F0-C13A-1DEB-4628-767EF4326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A254FDC-35AC-C226-7C65-86C53DE77E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B499EC6-E19F-272C-54D7-2048C79FAB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8333DB25-A21E-845F-62A4-8A8EE9C46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63365-860F-482B-9077-29A6B3AA35AC}" type="datetime1">
              <a:rPr lang="nl-NL" smtClean="0"/>
              <a:t>22-6-2022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1C4FC9B-D562-DB35-1553-8E7BB111C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E900B93-4304-8363-C499-CE75CAB47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315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E68171-DFC9-A991-F6F2-6175F0501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31A30E04-A149-F074-E089-D8066D80E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12751-E445-4FFF-A1A3-CF80D6FF7888}" type="datetime1">
              <a:rPr lang="nl-NL" smtClean="0"/>
              <a:t>22-6-2022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AACF807-F0A4-FB0F-8566-9B8F72D7F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1EC744D-A36E-3267-AE5F-AA2864470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989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27087A9-25A9-AFC0-3B94-86548473C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DD3EF-FC99-48E9-ACB5-CE168FFD1B5D}" type="datetime1">
              <a:rPr lang="nl-NL" smtClean="0"/>
              <a:t>22-6-2022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508B3EE-ABA5-0BCF-5F4A-9F8E69476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84C83B1-F4C9-BA3C-93F5-BE8D76F0F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9825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3A9927-0BC9-39CB-B8CE-8D9BFDC71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DA1D4FC-5EEB-C3A6-6C3D-81DFB44C7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AB1CFF1-4C6F-9EF4-7206-D320655C67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291EEDD-2D18-B0D5-5407-B5F6E6BC5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F924-2CE2-41D8-952F-137A298DDFD6}" type="datetime1">
              <a:rPr lang="nl-NL" smtClean="0"/>
              <a:t>22-6-2022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69F156B-3CF3-92A7-ED3A-99DE983CC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3871EA0-F998-0A12-3E7F-F6081A62B8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0682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E8B575-261B-73A2-7BA9-515D63A4A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AC3EAE2-DF66-3128-0F69-05F0FA73DF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500981E-2895-5962-84C4-A0ED2407B3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DB4EC24-7CD8-6BFB-39A9-B48D3D93F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D0F3-DB4A-4B0A-AFC4-A04C3068F0C1}" type="datetime1">
              <a:rPr lang="nl-NL" smtClean="0"/>
              <a:t>22-6-2022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00CF429-9FFE-2759-E1D9-D01C5567A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8B03BFE-B08F-CD54-F002-37478ED8C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641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14FEE9F-5909-BC6D-3ECC-5225C8041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2F692D-C15A-0521-90E5-F0E75656F2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F637A6E-A0F6-E338-6EE8-4D6EEBAA97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A6D73-686F-477F-8AF4-6911880705F0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5249E4-EF77-3D25-0BC5-8CA5936456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E49385-AAA8-0F13-EC4E-88FDD65A2C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92580-44BE-4828-8D1F-AACD7124082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425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D19AE-B5AC-4813-944D-FA9389F96ED0}" type="datetime1">
              <a:rPr lang="nl-NL" smtClean="0"/>
              <a:t>22-6-2022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Intermediate Macroeconomics (Fall 2021) BvG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61AA1-0084-4E5C-8EC4-AB49795B319A}" type="slidenum">
              <a:rPr lang="nl-NL" smtClean="0"/>
              <a:pPr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7708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73D9EF00-8222-25E7-F1F5-7EA321904FEF}"/>
              </a:ext>
            </a:extLst>
          </p:cNvPr>
          <p:cNvSpPr txBox="1"/>
          <p:nvPr/>
        </p:nvSpPr>
        <p:spPr>
          <a:xfrm>
            <a:off x="189781" y="155275"/>
            <a:ext cx="1174917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Wingdings" panose="05000000000000000000" pitchFamily="2" charset="2"/>
              <a:buNone/>
            </a:pPr>
            <a:r>
              <a:rPr lang="nl-NL" altLang="nl-NL" sz="6000" b="1" dirty="0">
                <a:solidFill>
                  <a:schemeClr val="accent2"/>
                </a:solidFill>
              </a:rPr>
              <a:t>SIER-spel</a:t>
            </a:r>
          </a:p>
          <a:p>
            <a:pPr marL="457200" indent="-457200" algn="ctr">
              <a:buFont typeface="Wingdings" panose="05000000000000000000" pitchFamily="2" charset="2"/>
              <a:buNone/>
            </a:pPr>
            <a:endParaRPr lang="nl-NL" altLang="nl-NL" sz="2400" dirty="0"/>
          </a:p>
          <a:p>
            <a:pPr marL="457200" indent="-457200">
              <a:buFont typeface="Wingdings" panose="05000000000000000000" pitchFamily="2" charset="2"/>
              <a:buNone/>
            </a:pPr>
            <a:r>
              <a:rPr lang="nl-NL" altLang="nl-NL" sz="2000" dirty="0"/>
              <a:t>Doelen:</a:t>
            </a:r>
          </a:p>
          <a:p>
            <a:pPr marL="457200" indent="-457200">
              <a:buFontTx/>
              <a:buAutoNum type="arabicPeriod"/>
            </a:pPr>
            <a:r>
              <a:rPr lang="nl-NL" altLang="nl-NL" sz="2000" dirty="0"/>
              <a:t>Leren hoe in een markteconomie de verbanden kunnen liggen tussen een aantal kernconcepten uit de algemene economie</a:t>
            </a:r>
          </a:p>
          <a:p>
            <a:pPr marL="457200" indent="-457200">
              <a:buFontTx/>
              <a:buAutoNum type="arabicPeriod"/>
            </a:pPr>
            <a:endParaRPr lang="nl-NL" altLang="nl-NL" sz="2000" dirty="0"/>
          </a:p>
          <a:p>
            <a:pPr marL="457200" indent="-457200">
              <a:buFontTx/>
              <a:buAutoNum type="arabicPeriod"/>
            </a:pPr>
            <a:r>
              <a:rPr lang="nl-NL" altLang="nl-NL" sz="2000" dirty="0"/>
              <a:t>Leren dat het moeilijk is een goed economisch beleid te voeren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8D99F95-8DDC-CA99-F191-000F11128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5337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8FA7DD2-3B67-EE96-580B-232DB8511FB1}"/>
              </a:ext>
            </a:extLst>
          </p:cNvPr>
          <p:cNvSpPr txBox="1"/>
          <p:nvPr/>
        </p:nvSpPr>
        <p:spPr>
          <a:xfrm>
            <a:off x="379562" y="53483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 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EA1A31E-5737-B01D-0EBC-C9D5C3B6A6A7}"/>
              </a:ext>
            </a:extLst>
          </p:cNvPr>
          <p:cNvSpPr txBox="1"/>
          <p:nvPr/>
        </p:nvSpPr>
        <p:spPr>
          <a:xfrm>
            <a:off x="379562" y="53483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 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B4635669-0868-FF41-35D6-AFFA571A4D0E}"/>
              </a:ext>
            </a:extLst>
          </p:cNvPr>
          <p:cNvSpPr txBox="1"/>
          <p:nvPr/>
        </p:nvSpPr>
        <p:spPr>
          <a:xfrm>
            <a:off x="525889" y="312043"/>
            <a:ext cx="8524657" cy="63032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indent="-4572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</a:pPr>
            <a:r>
              <a:rPr lang="nl-NL" altLang="nl-NL" sz="3200" b="1" dirty="0">
                <a:solidFill>
                  <a:schemeClr val="accent2"/>
                </a:solidFill>
              </a:rPr>
              <a:t>5. De instrumenten</a:t>
            </a:r>
          </a:p>
          <a:p>
            <a:pPr>
              <a:lnSpc>
                <a:spcPct val="8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endParaRPr lang="nl-NL" altLang="nl-NL" sz="2200" b="1" dirty="0">
              <a:solidFill>
                <a:schemeClr val="accent2"/>
              </a:solidFill>
            </a:endParaRPr>
          </a:p>
          <a:p>
            <a:pPr>
              <a:lnSpc>
                <a:spcPct val="8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nl-NL" altLang="nl-NL" sz="2000" b="1" dirty="0">
                <a:solidFill>
                  <a:schemeClr val="accent2"/>
                </a:solidFill>
              </a:rPr>
              <a:t>Instrumenten </a:t>
            </a:r>
          </a:p>
          <a:p>
            <a:pPr>
              <a:lnSpc>
                <a:spcPct val="85000"/>
              </a:lnSpc>
              <a:spcBef>
                <a:spcPct val="15000"/>
              </a:spcBef>
              <a:buFont typeface="Symbol" panose="05050102010706020507" pitchFamily="18" charset="2"/>
              <a:buChar char="®"/>
            </a:pPr>
            <a:r>
              <a:rPr lang="nl-NL" altLang="nl-NL" sz="2000" dirty="0">
                <a:sym typeface="Symbol" panose="05050102010706020507" pitchFamily="18" charset="2"/>
              </a:rPr>
              <a:t> economie verandert </a:t>
            </a:r>
          </a:p>
          <a:p>
            <a:pPr>
              <a:lnSpc>
                <a:spcPct val="85000"/>
              </a:lnSpc>
              <a:spcBef>
                <a:spcPct val="15000"/>
              </a:spcBef>
              <a:buFont typeface="Symbol" panose="05050102010706020507" pitchFamily="18" charset="2"/>
              <a:buChar char="®"/>
            </a:pPr>
            <a:r>
              <a:rPr lang="nl-NL" altLang="nl-NL" sz="2000" dirty="0">
                <a:sym typeface="Symbol" panose="05050102010706020507" pitchFamily="18" charset="2"/>
              </a:rPr>
              <a:t> politieke steun verandert</a:t>
            </a:r>
            <a:endParaRPr lang="nl-NL" altLang="nl-NL" sz="2000" dirty="0"/>
          </a:p>
          <a:p>
            <a:pPr>
              <a:lnSpc>
                <a:spcPct val="8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endParaRPr lang="nl-NL" altLang="nl-NL" sz="2000" b="1" dirty="0"/>
          </a:p>
          <a:p>
            <a:pPr>
              <a:lnSpc>
                <a:spcPct val="85000"/>
              </a:lnSpc>
              <a:spcBef>
                <a:spcPct val="15000"/>
              </a:spcBef>
              <a:buFont typeface="Wingdings" panose="05000000000000000000" pitchFamily="2" charset="2"/>
              <a:buNone/>
            </a:pPr>
            <a:r>
              <a:rPr lang="nl-NL" altLang="nl-NL" sz="2000" b="1" dirty="0">
                <a:solidFill>
                  <a:schemeClr val="accent2"/>
                </a:solidFill>
              </a:rPr>
              <a:t>Beschikbare instrumenten: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/>
              <a:t>BTW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/>
              <a:t>Inkomstenbelasting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/>
              <a:t>Winstbelasting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/>
              <a:t>Sociale premies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/>
              <a:t>Importtarieven (</a:t>
            </a:r>
            <a:r>
              <a:rPr lang="nl-NL" altLang="nl-NL" sz="2000" dirty="0">
                <a:sym typeface="Symbol" panose="05050102010706020507" pitchFamily="18" charset="2"/>
              </a:rPr>
              <a:t> handelsblokken)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>
                <a:sym typeface="Symbol" panose="05050102010706020507" pitchFamily="18" charset="2"/>
              </a:rPr>
              <a:t>Overheidsaankopen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>
                <a:sym typeface="Symbol" panose="05050102010706020507" pitchFamily="18" charset="2"/>
              </a:rPr>
              <a:t>Aantal ambtenaren (= werkgelegenheid overheidssector)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>
                <a:sym typeface="Symbol" panose="05050102010706020507" pitchFamily="18" charset="2"/>
              </a:rPr>
              <a:t>Loon in bedrijven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>
                <a:sym typeface="Symbol" panose="05050102010706020507" pitchFamily="18" charset="2"/>
              </a:rPr>
              <a:t>Loon ambtenaren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>
                <a:sym typeface="Symbol" panose="05050102010706020507" pitchFamily="18" charset="2"/>
              </a:rPr>
              <a:t>Hoogte uitkeringen</a:t>
            </a:r>
          </a:p>
          <a:p>
            <a:pPr marL="342900" indent="-342900">
              <a:lnSpc>
                <a:spcPct val="85000"/>
              </a:lnSpc>
              <a:spcBef>
                <a:spcPct val="15000"/>
              </a:spcBef>
              <a:buFont typeface="+mj-lt"/>
              <a:buAutoNum type="arabicPeriod"/>
            </a:pPr>
            <a:r>
              <a:rPr lang="nl-NL" altLang="nl-NL" sz="2000" dirty="0">
                <a:sym typeface="Symbol" panose="05050102010706020507" pitchFamily="18" charset="2"/>
              </a:rPr>
              <a:t>Devaluatie/revaluatie</a:t>
            </a:r>
          </a:p>
          <a:p>
            <a:endParaRPr lang="nl-NL" dirty="0">
              <a:solidFill>
                <a:schemeClr val="accent2"/>
              </a:solidFill>
            </a:endParaRPr>
          </a:p>
          <a:p>
            <a:endParaRPr lang="nl-NL" dirty="0"/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D38CEBBC-9EFF-0BF8-F8BF-8E9506018758}"/>
              </a:ext>
            </a:extLst>
          </p:cNvPr>
          <p:cNvSpPr txBox="1"/>
          <p:nvPr/>
        </p:nvSpPr>
        <p:spPr>
          <a:xfrm>
            <a:off x="5294525" y="5349796"/>
            <a:ext cx="53746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i="1" dirty="0"/>
              <a:t>Welke instrumenten verschuiven de </a:t>
            </a:r>
            <a:r>
              <a:rPr lang="nl-NL" sz="2000" i="1" dirty="0">
                <a:solidFill>
                  <a:srgbClr val="FF0000"/>
                </a:solidFill>
              </a:rPr>
              <a:t>vraagcurve?</a:t>
            </a:r>
          </a:p>
          <a:p>
            <a:r>
              <a:rPr lang="nl-NL" sz="2000" i="1" dirty="0"/>
              <a:t>Welke instrumenten verschuiven de </a:t>
            </a:r>
            <a:r>
              <a:rPr lang="nl-NL" sz="2000" i="1" dirty="0">
                <a:solidFill>
                  <a:srgbClr val="0033CC"/>
                </a:solidFill>
              </a:rPr>
              <a:t>aanbodcurve?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56B6F11-A226-C330-418D-A271EF49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197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5"/>
          <p:cNvCxnSpPr>
            <a:cxnSpLocks noChangeShapeType="1"/>
          </p:cNvCxnSpPr>
          <p:nvPr/>
        </p:nvCxnSpPr>
        <p:spPr bwMode="auto">
          <a:xfrm>
            <a:off x="1955320" y="1429109"/>
            <a:ext cx="0" cy="4319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>
            <a:off x="1955320" y="5748697"/>
            <a:ext cx="446563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" name="Straight Connector 21"/>
          <p:cNvCxnSpPr>
            <a:cxnSpLocks noChangeShapeType="1"/>
          </p:cNvCxnSpPr>
          <p:nvPr/>
        </p:nvCxnSpPr>
        <p:spPr bwMode="auto">
          <a:xfrm flipV="1">
            <a:off x="2244245" y="2868973"/>
            <a:ext cx="3455988" cy="1800225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8" name="Straight Connector 28"/>
          <p:cNvCxnSpPr>
            <a:cxnSpLocks noChangeShapeType="1"/>
          </p:cNvCxnSpPr>
          <p:nvPr/>
        </p:nvCxnSpPr>
        <p:spPr bwMode="auto">
          <a:xfrm>
            <a:off x="5700233" y="1429110"/>
            <a:ext cx="0" cy="1439863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9" name="Straight Connector 35"/>
          <p:cNvCxnSpPr>
            <a:cxnSpLocks noChangeShapeType="1"/>
          </p:cNvCxnSpPr>
          <p:nvPr/>
        </p:nvCxnSpPr>
        <p:spPr bwMode="auto">
          <a:xfrm>
            <a:off x="5700233" y="2868973"/>
            <a:ext cx="0" cy="2879725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ysDot"/>
            <a:round/>
            <a:headEnd/>
            <a:tailEnd/>
          </a:ln>
        </p:spPr>
      </p:cxnSp>
      <p:sp>
        <p:nvSpPr>
          <p:cNvPr id="10" name="TextBox 37"/>
          <p:cNvSpPr txBox="1">
            <a:spLocks noChangeArrowheads="1"/>
          </p:cNvSpPr>
          <p:nvPr/>
        </p:nvSpPr>
        <p:spPr bwMode="auto">
          <a:xfrm>
            <a:off x="313849" y="1526912"/>
            <a:ext cx="16859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nl-NL" dirty="0"/>
              <a:t>Prijs (excl. BTW) van goederen uit land 1</a:t>
            </a:r>
          </a:p>
        </p:txBody>
      </p:sp>
      <p:sp>
        <p:nvSpPr>
          <p:cNvPr id="12" name="TextBox 46"/>
          <p:cNvSpPr txBox="1">
            <a:spLocks noChangeArrowheads="1"/>
          </p:cNvSpPr>
          <p:nvPr/>
        </p:nvSpPr>
        <p:spPr bwMode="auto">
          <a:xfrm>
            <a:off x="5700233" y="1932347"/>
            <a:ext cx="16557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000" dirty="0">
                <a:solidFill>
                  <a:srgbClr val="0000FF"/>
                </a:solidFill>
              </a:rPr>
              <a:t>aanbodcurve</a:t>
            </a:r>
          </a:p>
        </p:txBody>
      </p:sp>
      <p:sp>
        <p:nvSpPr>
          <p:cNvPr id="16" name="TextBox 18"/>
          <p:cNvSpPr txBox="1">
            <a:spLocks noChangeArrowheads="1"/>
          </p:cNvSpPr>
          <p:nvPr/>
        </p:nvSpPr>
        <p:spPr bwMode="auto">
          <a:xfrm>
            <a:off x="2679582" y="1341036"/>
            <a:ext cx="132715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 </a:t>
            </a:r>
          </a:p>
          <a:p>
            <a:r>
              <a:rPr lang="nl-NL" sz="2000" dirty="0">
                <a:solidFill>
                  <a:srgbClr val="FF0000"/>
                </a:solidFill>
              </a:rPr>
              <a:t>vraagcurve</a:t>
            </a:r>
          </a:p>
        </p:txBody>
      </p:sp>
      <p:cxnSp>
        <p:nvCxnSpPr>
          <p:cNvPr id="17" name="Straight Connector 62"/>
          <p:cNvCxnSpPr>
            <a:cxnSpLocks noChangeShapeType="1"/>
          </p:cNvCxnSpPr>
          <p:nvPr/>
        </p:nvCxnSpPr>
        <p:spPr bwMode="auto">
          <a:xfrm>
            <a:off x="2564921" y="1733910"/>
            <a:ext cx="3529013" cy="3527425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8" name="TextBox 47"/>
          <p:cNvSpPr txBox="1">
            <a:spLocks noChangeArrowheads="1"/>
          </p:cNvSpPr>
          <p:nvPr/>
        </p:nvSpPr>
        <p:spPr bwMode="auto">
          <a:xfrm>
            <a:off x="3987320" y="2698383"/>
            <a:ext cx="792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 dirty="0"/>
              <a:t>.</a:t>
            </a:r>
            <a:endParaRPr lang="nl-NL" sz="7200" dirty="0"/>
          </a:p>
        </p:txBody>
      </p:sp>
      <p:cxnSp>
        <p:nvCxnSpPr>
          <p:cNvPr id="19" name="Straight Connector 49"/>
          <p:cNvCxnSpPr>
            <a:cxnSpLocks noChangeShapeType="1"/>
          </p:cNvCxnSpPr>
          <p:nvPr/>
        </p:nvCxnSpPr>
        <p:spPr bwMode="auto">
          <a:xfrm flipV="1">
            <a:off x="1955320" y="3561983"/>
            <a:ext cx="2392362" cy="726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20" name="Straight Connector 52"/>
          <p:cNvCxnSpPr>
            <a:cxnSpLocks noChangeShapeType="1"/>
          </p:cNvCxnSpPr>
          <p:nvPr/>
        </p:nvCxnSpPr>
        <p:spPr bwMode="auto">
          <a:xfrm flipV="1">
            <a:off x="4376711" y="3561983"/>
            <a:ext cx="0" cy="2160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1" name="TextBox 61"/>
          <p:cNvSpPr txBox="1">
            <a:spLocks noChangeArrowheads="1"/>
          </p:cNvSpPr>
          <p:nvPr/>
        </p:nvSpPr>
        <p:spPr bwMode="auto">
          <a:xfrm>
            <a:off x="4080453" y="5701933"/>
            <a:ext cx="535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100</a:t>
            </a:r>
            <a:endParaRPr lang="nl-NL"/>
          </a:p>
        </p:txBody>
      </p:sp>
      <p:sp>
        <p:nvSpPr>
          <p:cNvPr id="22" name="TextBox 75"/>
          <p:cNvSpPr txBox="1">
            <a:spLocks noChangeArrowheads="1"/>
          </p:cNvSpPr>
          <p:nvPr/>
        </p:nvSpPr>
        <p:spPr bwMode="auto">
          <a:xfrm>
            <a:off x="4120420" y="3201350"/>
            <a:ext cx="4238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dirty="0"/>
              <a:t>S</a:t>
            </a:r>
            <a:endParaRPr lang="nl-NL" dirty="0"/>
          </a:p>
        </p:txBody>
      </p:sp>
      <p:sp>
        <p:nvSpPr>
          <p:cNvPr id="25" name="TextBox 60"/>
          <p:cNvSpPr txBox="1">
            <a:spLocks noChangeArrowheads="1"/>
          </p:cNvSpPr>
          <p:nvPr/>
        </p:nvSpPr>
        <p:spPr bwMode="auto">
          <a:xfrm>
            <a:off x="1698088" y="3371121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  <a:endParaRPr lang="nl-NL" dirty="0"/>
          </a:p>
        </p:txBody>
      </p:sp>
      <p:sp>
        <p:nvSpPr>
          <p:cNvPr id="34" name="TextBox 38"/>
          <p:cNvSpPr txBox="1">
            <a:spLocks noChangeArrowheads="1"/>
          </p:cNvSpPr>
          <p:nvPr/>
        </p:nvSpPr>
        <p:spPr bwMode="auto">
          <a:xfrm>
            <a:off x="5963675" y="5755166"/>
            <a:ext cx="26717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dirty="0"/>
              <a:t>Aantal goederen land 1</a:t>
            </a:r>
            <a:endParaRPr lang="nl-NL" baseline="-25000" dirty="0"/>
          </a:p>
        </p:txBody>
      </p:sp>
      <p:cxnSp>
        <p:nvCxnSpPr>
          <p:cNvPr id="35" name="Straight Arrow Connector 40"/>
          <p:cNvCxnSpPr>
            <a:cxnSpLocks noChangeShapeType="1"/>
          </p:cNvCxnSpPr>
          <p:nvPr/>
        </p:nvCxnSpPr>
        <p:spPr bwMode="auto">
          <a:xfrm flipV="1">
            <a:off x="5698174" y="5803018"/>
            <a:ext cx="0" cy="616986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6" name="TextBox 44"/>
          <p:cNvSpPr txBox="1">
            <a:spLocks noChangeArrowheads="1"/>
          </p:cNvSpPr>
          <p:nvPr/>
        </p:nvSpPr>
        <p:spPr bwMode="auto">
          <a:xfrm>
            <a:off x="4317521" y="6332897"/>
            <a:ext cx="2879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dirty="0"/>
              <a:t>werkloosheid = nul</a:t>
            </a:r>
          </a:p>
        </p:txBody>
      </p:sp>
      <p:cxnSp>
        <p:nvCxnSpPr>
          <p:cNvPr id="23" name="Straight Connector 62">
            <a:extLst>
              <a:ext uri="{FF2B5EF4-FFF2-40B4-BE49-F238E27FC236}">
                <a16:creationId xmlns:a16="http://schemas.microsoft.com/office/drawing/2014/main" id="{53564920-711A-B519-0C2C-CE7C4F44200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48814" y="2069380"/>
            <a:ext cx="3199746" cy="3195763"/>
          </a:xfrm>
          <a:prstGeom prst="line">
            <a:avLst/>
          </a:prstGeom>
          <a:noFill/>
          <a:ln w="25400" algn="ctr">
            <a:solidFill>
              <a:srgbClr val="FF0000"/>
            </a:solidFill>
            <a:prstDash val="dash"/>
            <a:round/>
            <a:headEnd/>
            <a:tailEnd/>
          </a:ln>
        </p:spPr>
      </p:cxnSp>
      <p:cxnSp>
        <p:nvCxnSpPr>
          <p:cNvPr id="24" name="Straight Arrow Connector 41">
            <a:extLst>
              <a:ext uri="{FF2B5EF4-FFF2-40B4-BE49-F238E27FC236}">
                <a16:creationId xmlns:a16="http://schemas.microsoft.com/office/drawing/2014/main" id="{8544182B-41C6-9D48-4DF1-FF97E9CDD77A}"/>
              </a:ext>
            </a:extLst>
          </p:cNvPr>
          <p:cNvCxnSpPr>
            <a:cxnSpLocks/>
          </p:cNvCxnSpPr>
          <p:nvPr/>
        </p:nvCxnSpPr>
        <p:spPr>
          <a:xfrm>
            <a:off x="4504412" y="3561983"/>
            <a:ext cx="575109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47">
            <a:extLst>
              <a:ext uri="{FF2B5EF4-FFF2-40B4-BE49-F238E27FC236}">
                <a16:creationId xmlns:a16="http://schemas.microsoft.com/office/drawing/2014/main" id="{1A3EDF2F-BF64-8E2F-EA3B-55AE8776E4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3380" y="2450242"/>
            <a:ext cx="792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 dirty="0"/>
              <a:t>.</a:t>
            </a:r>
            <a:endParaRPr lang="nl-NL" sz="7200" dirty="0"/>
          </a:p>
        </p:txBody>
      </p:sp>
      <p:sp>
        <p:nvSpPr>
          <p:cNvPr id="27" name="TextBox 75">
            <a:extLst>
              <a:ext uri="{FF2B5EF4-FFF2-40B4-BE49-F238E27FC236}">
                <a16:creationId xmlns:a16="http://schemas.microsoft.com/office/drawing/2014/main" id="{21759553-C69F-2BEF-CF39-BCD646A38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9746" y="2929126"/>
            <a:ext cx="4238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dirty="0"/>
              <a:t>S’</a:t>
            </a:r>
            <a:endParaRPr lang="nl-NL" dirty="0"/>
          </a:p>
        </p:txBody>
      </p:sp>
      <p:sp>
        <p:nvSpPr>
          <p:cNvPr id="28" name="TextBox 75">
            <a:extLst>
              <a:ext uri="{FF2B5EF4-FFF2-40B4-BE49-F238E27FC236}">
                <a16:creationId xmlns:a16="http://schemas.microsoft.com/office/drawing/2014/main" id="{95099F26-C9FD-7631-3856-F0CD87896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1629" y="3487805"/>
            <a:ext cx="4238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 dirty="0"/>
              <a:t>+2</a:t>
            </a:r>
            <a:endParaRPr lang="nl-NL" sz="16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9DC8609-EB19-21AA-3184-E41CA068D168}"/>
              </a:ext>
            </a:extLst>
          </p:cNvPr>
          <p:cNvSpPr txBox="1"/>
          <p:nvPr/>
        </p:nvSpPr>
        <p:spPr>
          <a:xfrm>
            <a:off x="365486" y="375626"/>
            <a:ext cx="8462188" cy="496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indent="-4572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</a:pPr>
            <a:r>
              <a:rPr lang="nl-NL" sz="3200" b="1" dirty="0">
                <a:solidFill>
                  <a:schemeClr val="accent2"/>
                </a:solidFill>
              </a:rPr>
              <a:t>6. Hoe beïnvloeden instrumenten de economie? </a:t>
            </a:r>
          </a:p>
        </p:txBody>
      </p:sp>
      <p:cxnSp>
        <p:nvCxnSpPr>
          <p:cNvPr id="29" name="Straight Connector 49">
            <a:extLst>
              <a:ext uri="{FF2B5EF4-FFF2-40B4-BE49-F238E27FC236}">
                <a16:creationId xmlns:a16="http://schemas.microsoft.com/office/drawing/2014/main" id="{E000A63C-7316-8688-254F-0F1BFC5794F7}"/>
              </a:ext>
            </a:extLst>
          </p:cNvPr>
          <p:cNvCxnSpPr>
            <a:cxnSpLocks noChangeShapeType="1"/>
            <a:endCxn id="27" idx="2"/>
          </p:cNvCxnSpPr>
          <p:nvPr/>
        </p:nvCxnSpPr>
        <p:spPr bwMode="auto">
          <a:xfrm>
            <a:off x="1955320" y="3289144"/>
            <a:ext cx="2926358" cy="9314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0" name="Straight Connector 52">
            <a:extLst>
              <a:ext uri="{FF2B5EF4-FFF2-40B4-BE49-F238E27FC236}">
                <a16:creationId xmlns:a16="http://schemas.microsoft.com/office/drawing/2014/main" id="{7FBC5DC6-503D-936F-C06F-F14D2E9BD70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881677" y="3347869"/>
            <a:ext cx="0" cy="2374702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1" name="Straight Arrow Connector 22">
            <a:extLst>
              <a:ext uri="{FF2B5EF4-FFF2-40B4-BE49-F238E27FC236}">
                <a16:creationId xmlns:a16="http://schemas.microsoft.com/office/drawing/2014/main" id="{C0CC5022-F7E3-2547-5CFE-8C0D248CF7D6}"/>
              </a:ext>
            </a:extLst>
          </p:cNvPr>
          <p:cNvCxnSpPr>
            <a:cxnSpLocks/>
          </p:cNvCxnSpPr>
          <p:nvPr/>
        </p:nvCxnSpPr>
        <p:spPr>
          <a:xfrm flipV="1">
            <a:off x="2071989" y="3311052"/>
            <a:ext cx="0" cy="22148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22">
            <a:extLst>
              <a:ext uri="{FF2B5EF4-FFF2-40B4-BE49-F238E27FC236}">
                <a16:creationId xmlns:a16="http://schemas.microsoft.com/office/drawing/2014/main" id="{9CF6BC46-1564-686E-3A3F-8C78D9748F4E}"/>
              </a:ext>
            </a:extLst>
          </p:cNvPr>
          <p:cNvCxnSpPr>
            <a:cxnSpLocks/>
          </p:cNvCxnSpPr>
          <p:nvPr/>
        </p:nvCxnSpPr>
        <p:spPr>
          <a:xfrm>
            <a:off x="4471055" y="5683874"/>
            <a:ext cx="33745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14">
            <a:extLst>
              <a:ext uri="{FF2B5EF4-FFF2-40B4-BE49-F238E27FC236}">
                <a16:creationId xmlns:a16="http://schemas.microsoft.com/office/drawing/2014/main" id="{F163D5D4-1133-500B-F02B-7BAFFB48B43E}"/>
              </a:ext>
            </a:extLst>
          </p:cNvPr>
          <p:cNvSpPr txBox="1"/>
          <p:nvPr/>
        </p:nvSpPr>
        <p:spPr>
          <a:xfrm>
            <a:off x="783310" y="874646"/>
            <a:ext cx="51146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Voorbeeld: de overheid koopt 2 goederen extra</a:t>
            </a:r>
            <a:endParaRPr lang="nl-NL" dirty="0"/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218C9700-B6AF-CB2C-9AD0-B9BCE0919263}"/>
              </a:ext>
            </a:extLst>
          </p:cNvPr>
          <p:cNvSpPr txBox="1"/>
          <p:nvPr/>
        </p:nvSpPr>
        <p:spPr>
          <a:xfrm>
            <a:off x="7815532" y="1207698"/>
            <a:ext cx="406726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Effect op politieke steun?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Prijs verandert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Minder consumptie door gezinnen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Minder werkloosheid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0436CF-043D-4479-F178-813FE84A2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589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/>
      <p:bldP spid="26" grpId="0"/>
      <p:bldP spid="27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73D9EF00-8222-25E7-F1F5-7EA321904FEF}"/>
              </a:ext>
            </a:extLst>
          </p:cNvPr>
          <p:cNvSpPr txBox="1"/>
          <p:nvPr/>
        </p:nvSpPr>
        <p:spPr>
          <a:xfrm>
            <a:off x="189781" y="155275"/>
            <a:ext cx="1174917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buClr>
                <a:schemeClr val="tx1"/>
              </a:buClr>
            </a:pPr>
            <a:r>
              <a:rPr lang="nl-NL" altLang="nl-NL" sz="3200" b="1" dirty="0">
                <a:solidFill>
                  <a:schemeClr val="accent2"/>
                </a:solidFill>
              </a:rPr>
              <a:t>Stappen: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nl-NL" altLang="nl-NL" sz="2000" dirty="0"/>
              <a:t>Spelverloop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nl-NL" altLang="nl-NL" sz="2000" dirty="0"/>
              <a:t>Politieke steun: wat maakt kiezers gelukkig?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nl-NL" altLang="nl-NL" sz="2000" dirty="0"/>
              <a:t>De structuur van de economie</a:t>
            </a:r>
            <a:br>
              <a:rPr lang="nl-NL" altLang="nl-NL" sz="2000" dirty="0"/>
            </a:br>
            <a:r>
              <a:rPr lang="nl-NL" altLang="nl-NL" sz="2000" dirty="0"/>
              <a:t>Consumenten, bedrijven en overheid (= teams)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nl-NL" altLang="nl-NL" sz="2000" dirty="0"/>
              <a:t>Wat bepaalt het gedrag van bedrijven?</a:t>
            </a:r>
            <a:br>
              <a:rPr lang="nl-NL" altLang="nl-NL" sz="2000" dirty="0"/>
            </a:br>
            <a:r>
              <a:rPr lang="nl-NL" altLang="nl-NL" sz="2000" dirty="0"/>
              <a:t>Wat bepaalt het gedrag van consumenten?</a:t>
            </a:r>
          </a:p>
          <a:p>
            <a:pPr>
              <a:buClr>
                <a:schemeClr val="tx1"/>
              </a:buClr>
            </a:pPr>
            <a:r>
              <a:rPr lang="nl-NL" altLang="nl-NL" sz="2000" dirty="0"/>
              <a:t>	 De goederenmarkt</a:t>
            </a:r>
          </a:p>
          <a:p>
            <a:pPr marL="533400" indent="-533400">
              <a:buClr>
                <a:schemeClr val="tx1"/>
              </a:buClr>
              <a:buFontTx/>
              <a:buAutoNum type="arabicPeriod" startAt="5"/>
            </a:pPr>
            <a:r>
              <a:rPr lang="nl-NL" altLang="nl-NL" sz="2000" dirty="0"/>
              <a:t>Welke instrumenten hebben de spelers?</a:t>
            </a:r>
          </a:p>
          <a:p>
            <a:pPr marL="533400" indent="-533400">
              <a:buClr>
                <a:schemeClr val="tx1"/>
              </a:buClr>
              <a:buFontTx/>
              <a:buAutoNum type="arabicPeriod" startAt="5"/>
            </a:pPr>
            <a:r>
              <a:rPr lang="nl-NL" altLang="nl-NL" sz="2000" dirty="0"/>
              <a:t>Voorbeeld: hoe beïnvloedt een instrument de economie en daarmee de politieke steun?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DE74FE2-64D4-1E33-BC7B-2AF56BAF1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57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73D9EF00-8222-25E7-F1F5-7EA321904FEF}"/>
              </a:ext>
            </a:extLst>
          </p:cNvPr>
          <p:cNvSpPr txBox="1"/>
          <p:nvPr/>
        </p:nvSpPr>
        <p:spPr>
          <a:xfrm>
            <a:off x="146238" y="216235"/>
            <a:ext cx="13119819" cy="5712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lnSpc>
                <a:spcPct val="80000"/>
              </a:lnSpc>
              <a:buClr>
                <a:schemeClr val="tx1"/>
              </a:buClr>
            </a:pPr>
            <a:r>
              <a:rPr lang="nl-NL" altLang="nl-NL" sz="3200" b="1" dirty="0">
                <a:solidFill>
                  <a:schemeClr val="accent2"/>
                </a:solidFill>
              </a:rPr>
              <a:t>1. Spelverloop</a:t>
            </a:r>
          </a:p>
          <a:p>
            <a:pPr>
              <a:lnSpc>
                <a:spcPct val="80000"/>
              </a:lnSpc>
            </a:pPr>
            <a:endParaRPr lang="nl-NL" altLang="nl-NL" sz="2400" dirty="0"/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nl-NL" altLang="nl-NL" sz="2000" dirty="0"/>
              <a:t>Een wereld met 4 onafhankelijke landen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nl-NL" altLang="nl-NL" sz="2000" dirty="0"/>
              <a:t>Groepen van 3 of 4 leerlingen zijn de overheid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nl-NL" altLang="nl-NL" sz="2000" dirty="0"/>
              <a:t>In periode 0 zijn alle landen gelijk</a:t>
            </a:r>
          </a:p>
          <a:p>
            <a:pPr marL="342900" indent="-34290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nl-NL" altLang="nl-NL" sz="2000" dirty="0"/>
              <a:t>De landen hebben economische banden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nl-NL" sz="2000" dirty="0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nl-NL" sz="2000" b="1" dirty="0">
                <a:solidFill>
                  <a:schemeClr val="accent2"/>
                </a:solidFill>
              </a:rPr>
              <a:t>Periode 1:</a:t>
            </a:r>
          </a:p>
          <a:p>
            <a:pPr>
              <a:lnSpc>
                <a:spcPct val="80000"/>
              </a:lnSpc>
            </a:pPr>
            <a:r>
              <a:rPr lang="nl-NL" altLang="nl-NL" sz="2000" dirty="0"/>
              <a:t>Alle overheden voeren beleid  </a:t>
            </a:r>
            <a:r>
              <a:rPr lang="nl-NL" altLang="nl-NL" sz="2000" dirty="0">
                <a:sym typeface="Symbol" panose="05050102010706020507" pitchFamily="18" charset="2"/>
              </a:rPr>
              <a:t> invullen op p</a:t>
            </a:r>
            <a:r>
              <a:rPr lang="nl-NL" altLang="nl-NL" sz="2000" dirty="0"/>
              <a:t>eriodeformulier</a:t>
            </a:r>
          </a:p>
          <a:p>
            <a:pPr>
              <a:lnSpc>
                <a:spcPct val="80000"/>
              </a:lnSpc>
            </a:pPr>
            <a:endParaRPr lang="nl-NL" altLang="nl-NL" sz="2000" dirty="0"/>
          </a:p>
          <a:p>
            <a:pPr>
              <a:lnSpc>
                <a:spcPct val="80000"/>
              </a:lnSpc>
            </a:pPr>
            <a:r>
              <a:rPr lang="nl-NL" altLang="nl-NL" sz="2000" dirty="0"/>
              <a:t>Als ze allemaal hun beleid hebben ingetypt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nl-NL" sz="2000" dirty="0"/>
              <a:t>	- klassikale bespreking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nl-NL" sz="2000" dirty="0"/>
              <a:t>	- computer berekent de effecten van dit beleid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nl-NL" sz="2000" dirty="0"/>
              <a:t>	  op de economie en daarmee op de politieke steun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nl-NL" sz="2000" dirty="0"/>
              <a:t>	= resultaten van periode 1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nl-NL" sz="2000" dirty="0"/>
              <a:t>	= start-niveau voor periode 2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nl-NL" altLang="nl-NL" sz="2000" dirty="0"/>
          </a:p>
          <a:p>
            <a:pPr>
              <a:lnSpc>
                <a:spcPct val="80000"/>
              </a:lnSpc>
            </a:pPr>
            <a:r>
              <a:rPr lang="nl-NL" altLang="nl-NL" sz="2000" dirty="0"/>
              <a:t>Alle overheden bepalen beleid voor </a:t>
            </a:r>
            <a:r>
              <a:rPr lang="nl-NL" altLang="nl-NL" sz="2000" b="1" dirty="0">
                <a:solidFill>
                  <a:schemeClr val="accent2"/>
                </a:solidFill>
              </a:rPr>
              <a:t>periode 2</a:t>
            </a:r>
            <a:r>
              <a:rPr lang="nl-NL" altLang="nl-NL" sz="2000" dirty="0"/>
              <a:t>, enz.</a:t>
            </a:r>
          </a:p>
          <a:p>
            <a:pPr>
              <a:lnSpc>
                <a:spcPct val="80000"/>
              </a:lnSpc>
            </a:pPr>
            <a:endParaRPr lang="nl-NL" altLang="nl-NL" sz="2000" dirty="0"/>
          </a:p>
          <a:p>
            <a:pPr>
              <a:lnSpc>
                <a:spcPct val="80000"/>
              </a:lnSpc>
            </a:pPr>
            <a:r>
              <a:rPr lang="nl-NL" altLang="nl-NL" sz="2000" b="1" dirty="0">
                <a:solidFill>
                  <a:schemeClr val="accent2"/>
                </a:solidFill>
                <a:sym typeface="Symbol" panose="05050102010706020507" pitchFamily="18" charset="2"/>
              </a:rPr>
              <a:t>Laatste ronde = verkiezingstijd</a:t>
            </a:r>
            <a:r>
              <a:rPr lang="nl-NL" altLang="nl-NL" sz="2000" dirty="0">
                <a:sym typeface="Symbol" panose="05050102010706020507" pitchFamily="18" charset="2"/>
              </a:rPr>
              <a:t>: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Het land met hoogste politieke steun wint,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als die politieke steun tenminste &gt; 100,00 (startniveau) ligt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591AF-1FBD-4073-0592-294CA21BA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647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73D9EF00-8222-25E7-F1F5-7EA321904FEF}"/>
              </a:ext>
            </a:extLst>
          </p:cNvPr>
          <p:cNvSpPr txBox="1"/>
          <p:nvPr/>
        </p:nvSpPr>
        <p:spPr>
          <a:xfrm>
            <a:off x="189781" y="155275"/>
            <a:ext cx="11749177" cy="4146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</a:pPr>
            <a:r>
              <a:rPr lang="nl-NL" altLang="nl-NL" sz="3200" b="1" dirty="0">
                <a:solidFill>
                  <a:schemeClr val="accent2"/>
                </a:solidFill>
              </a:rPr>
              <a:t>2. Politieke steun: wat maakt kiezers gelukkig?</a:t>
            </a:r>
          </a:p>
          <a:p>
            <a:pPr marL="457200" indent="-457200">
              <a:lnSpc>
                <a:spcPct val="80000"/>
              </a:lnSpc>
              <a:spcBef>
                <a:spcPct val="10000"/>
              </a:spcBef>
            </a:pPr>
            <a:endParaRPr lang="nl-NL" altLang="nl-NL" sz="2400" dirty="0">
              <a:solidFill>
                <a:schemeClr val="accent2"/>
              </a:solidFill>
            </a:endParaRPr>
          </a:p>
          <a:p>
            <a:pPr marL="457200" indent="-457200">
              <a:lnSpc>
                <a:spcPct val="80000"/>
              </a:lnSpc>
              <a:spcBef>
                <a:spcPct val="10000"/>
              </a:spcBef>
            </a:pPr>
            <a:r>
              <a:rPr lang="nl-NL" altLang="nl-NL" sz="2000" dirty="0">
                <a:solidFill>
                  <a:schemeClr val="accent2"/>
                </a:solidFill>
              </a:rPr>
              <a:t>Politieke steun start op 100,00 en stijgt bij</a:t>
            </a:r>
            <a:r>
              <a:rPr lang="nl-NL" altLang="nl-NL" sz="2000" dirty="0"/>
              <a:t>:</a:t>
            </a:r>
          </a:p>
          <a:p>
            <a:pPr marL="838200" lvl="1" indent="-3810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FontTx/>
              <a:buAutoNum type="arabicPeriod"/>
            </a:pPr>
            <a:r>
              <a:rPr lang="nl-NL" altLang="nl-NL" sz="2000" dirty="0"/>
              <a:t>Meer reële private consumptie van goederen + diensten </a:t>
            </a:r>
          </a:p>
          <a:p>
            <a:pPr marL="838200" lvl="1" indent="-3810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nl-NL" altLang="nl-NL" sz="2000" dirty="0"/>
              <a:t>	(iedere ambtenaar produceert 1 dienst per periode)</a:t>
            </a:r>
          </a:p>
          <a:p>
            <a:pPr marL="838200" lvl="1" indent="-3810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nl-NL" altLang="nl-NL" sz="2000" dirty="0"/>
          </a:p>
          <a:p>
            <a:pPr marL="838200" lvl="1" indent="-3810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FontTx/>
              <a:buAutoNum type="arabicPeriod" startAt="2"/>
            </a:pPr>
            <a:r>
              <a:rPr lang="nl-NL" altLang="nl-NL" sz="2000" dirty="0"/>
              <a:t>Werkloosheid &lt; 1,5%</a:t>
            </a:r>
          </a:p>
          <a:p>
            <a:pPr marL="838200" lvl="1" indent="-3810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	 i</a:t>
            </a:r>
            <a:r>
              <a:rPr lang="nl-NL" altLang="nl-NL" sz="2000" dirty="0"/>
              <a:t>deaal: 0%</a:t>
            </a:r>
          </a:p>
          <a:p>
            <a:pPr marL="838200" lvl="1" indent="-3810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endParaRPr lang="nl-NL" altLang="nl-NL" sz="2000" dirty="0"/>
          </a:p>
          <a:p>
            <a:pPr marL="838200" lvl="1" indent="-3810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FontTx/>
              <a:buAutoNum type="arabicPeriod" startAt="3"/>
            </a:pPr>
            <a:r>
              <a:rPr lang="nl-NL" altLang="nl-NL" sz="2000" dirty="0"/>
              <a:t>Prijsniveau verandert niet sterker dan 1%</a:t>
            </a:r>
          </a:p>
          <a:p>
            <a:pPr marL="838200" lvl="1" indent="-3810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	</a:t>
            </a:r>
            <a:r>
              <a:rPr lang="nl-NL" altLang="nl-NL" sz="2000" dirty="0"/>
              <a:t> ideaal: geen inflatie of deflatie</a:t>
            </a:r>
          </a:p>
          <a:p>
            <a:pPr marL="838200" lvl="1" indent="-381000">
              <a:lnSpc>
                <a:spcPct val="80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endParaRPr lang="nl-NL" altLang="nl-NL" sz="2000" dirty="0"/>
          </a:p>
          <a:p>
            <a:pPr marL="457200" indent="-457200">
              <a:lnSpc>
                <a:spcPct val="80000"/>
              </a:lnSpc>
              <a:spcBef>
                <a:spcPct val="10000"/>
              </a:spcBef>
            </a:pPr>
            <a:r>
              <a:rPr lang="nl-NL" altLang="nl-NL" sz="2000" dirty="0"/>
              <a:t>Als niemand beleid voert  </a:t>
            </a:r>
          </a:p>
          <a:p>
            <a:pPr marL="457200" indent="-457200">
              <a:lnSpc>
                <a:spcPct val="80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	 </a:t>
            </a:r>
            <a:r>
              <a:rPr lang="nl-NL" altLang="nl-NL" sz="2000" dirty="0">
                <a:solidFill>
                  <a:schemeClr val="accent2"/>
                </a:solidFill>
              </a:rPr>
              <a:t>politieke steun constant</a:t>
            </a:r>
            <a:r>
              <a:rPr lang="nl-NL" altLang="nl-NL" sz="2000" dirty="0"/>
              <a:t> (100,00)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5C02ED2-ED5E-C519-596A-526352297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0856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Bent-Up Arrow 17"/>
          <p:cNvSpPr/>
          <p:nvPr/>
        </p:nvSpPr>
        <p:spPr>
          <a:xfrm rot="5400000" flipV="1">
            <a:off x="7580347" y="3954093"/>
            <a:ext cx="1905000" cy="1295400"/>
          </a:xfrm>
          <a:prstGeom prst="bentUpArrow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5" name="Bent-Up Arrow 14"/>
          <p:cNvSpPr/>
          <p:nvPr/>
        </p:nvSpPr>
        <p:spPr>
          <a:xfrm rot="5400000">
            <a:off x="2697678" y="4160322"/>
            <a:ext cx="1919844" cy="1371600"/>
          </a:xfrm>
          <a:prstGeom prst="bentUpArrow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61AA1-0084-4E5C-8EC4-AB49795B319A}" type="slidenum">
              <a:rPr lang="nl-NL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5</a:t>
            </a:fld>
            <a:endParaRPr lang="nl-NL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828800" y="1295401"/>
            <a:ext cx="3429000" cy="258532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Calibri"/>
              </a:rPr>
              <a:t>BEDRIJVEN</a:t>
            </a:r>
          </a:p>
          <a:p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Produceren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goederen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met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macnines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en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arbeid</a:t>
            </a:r>
            <a:endParaRPr lang="en-US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endParaRPr lang="en-US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Volledige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mededinging</a:t>
            </a:r>
            <a:endParaRPr lang="en-US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endParaRPr lang="en-US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Doel: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maximale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winst</a:t>
            </a:r>
            <a:endParaRPr lang="nl-NL" dirty="0">
              <a:solidFill>
                <a:prstClr val="black"/>
              </a:solidFill>
              <a:latin typeface="Calibri"/>
            </a:endParaRPr>
          </a:p>
          <a:p>
            <a:r>
              <a:rPr lang="nl-NL" dirty="0">
                <a:latin typeface="Calibri"/>
                <a:cs typeface="Arial"/>
              </a:rPr>
              <a:t>→</a:t>
            </a:r>
            <a:r>
              <a:rPr lang="nl-NL" dirty="0">
                <a:solidFill>
                  <a:prstClr val="black"/>
                </a:solidFill>
                <a:latin typeface="Calibri"/>
                <a:cs typeface="Arial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winst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naar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ondernemers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,</a:t>
            </a:r>
            <a:endParaRPr lang="nl-NL" dirty="0">
              <a:solidFill>
                <a:prstClr val="black"/>
              </a:solidFill>
              <a:latin typeface="Calibri"/>
            </a:endParaRPr>
          </a:p>
          <a:p>
            <a:pPr indent="228600">
              <a:tabLst>
                <a:tab pos="228600" algn="l"/>
              </a:tabLst>
              <a:defRPr/>
            </a:pP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netto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winst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wordt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geïnvesteerd</a:t>
            </a:r>
            <a:endParaRPr lang="nl-NL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04047" y="1340969"/>
            <a:ext cx="36576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Calibri"/>
              </a:rPr>
              <a:t>GEZINNEN</a:t>
            </a:r>
          </a:p>
          <a:p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Werken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bij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de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overheid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of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bedrijven</a:t>
            </a:r>
            <a:endParaRPr lang="en-US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Economisch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inactieven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krijgen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een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uitkering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van de </a:t>
            </a:r>
            <a:r>
              <a:rPr lang="en-US" dirty="0" err="1">
                <a:solidFill>
                  <a:prstClr val="black"/>
                </a:solidFill>
                <a:latin typeface="Calibri"/>
                <a:cs typeface="Times New Roman" pitchFamily="18" charset="0"/>
              </a:rPr>
              <a:t>overheid</a:t>
            </a:r>
            <a:r>
              <a:rPr lang="en-US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 (&lt; loon)</a:t>
            </a:r>
            <a:endParaRPr lang="nl-NL" dirty="0">
              <a:solidFill>
                <a:prstClr val="black"/>
              </a:solidFill>
              <a:latin typeface="Calibri"/>
            </a:endParaRPr>
          </a:p>
          <a:p>
            <a:endParaRPr lang="nl-NL" dirty="0">
              <a:solidFill>
                <a:prstClr val="black"/>
              </a:solidFill>
              <a:latin typeface="Calibri"/>
              <a:cs typeface="Times New Roman" pitchFamily="18" charset="0"/>
            </a:endParaRPr>
          </a:p>
          <a:p>
            <a:r>
              <a:rPr lang="nl-NL" dirty="0">
                <a:solidFill>
                  <a:prstClr val="black"/>
                </a:solidFill>
                <a:latin typeface="Calibri"/>
                <a:cs typeface="Times New Roman" pitchFamily="18" charset="0"/>
              </a:rPr>
              <a:t>Besteden hele netto inkomen aan goederen (binnenlands en buitenlands)</a:t>
            </a:r>
            <a:r>
              <a:rPr lang="nl-NL" dirty="0">
                <a:cs typeface="Arial"/>
              </a:rPr>
              <a:t> →</a:t>
            </a:r>
            <a:r>
              <a:rPr lang="nl-NL" dirty="0">
                <a:solidFill>
                  <a:prstClr val="black"/>
                </a:solidFill>
                <a:cs typeface="Arial"/>
              </a:rPr>
              <a:t> </a:t>
            </a:r>
            <a:r>
              <a:rPr lang="en-US" dirty="0" err="1">
                <a:solidFill>
                  <a:prstClr val="black"/>
                </a:solidFill>
                <a:cs typeface="Times New Roman" pitchFamily="18" charset="0"/>
              </a:rPr>
              <a:t>sparen</a:t>
            </a:r>
            <a:r>
              <a:rPr lang="en-US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cs typeface="Times New Roman" pitchFamily="18" charset="0"/>
              </a:rPr>
              <a:t>niet</a:t>
            </a:r>
            <a:endParaRPr lang="nl-NL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47411" y="4724401"/>
            <a:ext cx="3581400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5400">
            <a:solidFill>
              <a:schemeClr val="accent3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prstClr val="black"/>
                </a:solidFill>
                <a:latin typeface="Calibri"/>
              </a:rPr>
              <a:t>OVERHEID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Huurt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ambtenaren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in die gratis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diensten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verlenen</a:t>
            </a:r>
            <a:endParaRPr lang="en-US" altLang="zh-CN" dirty="0">
              <a:solidFill>
                <a:prstClr val="black"/>
              </a:solidFill>
              <a:latin typeface="Calibri"/>
              <a:ea typeface="宋体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Betaalt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uitkeringen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aan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mensen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zonder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inkomen</a:t>
            </a:r>
            <a:endParaRPr lang="en-US" altLang="zh-CN" dirty="0">
              <a:solidFill>
                <a:prstClr val="black"/>
              </a:solidFill>
              <a:latin typeface="Calibri"/>
              <a:ea typeface="宋体" charset="-12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Koopt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goederen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, </a:t>
            </a:r>
            <a:r>
              <a:rPr lang="en-US" altLang="zh-CN" dirty="0" err="1">
                <a:solidFill>
                  <a:prstClr val="black"/>
                </a:solidFill>
                <a:latin typeface="Calibri"/>
                <a:ea typeface="宋体" charset="-122"/>
              </a:rPr>
              <a:t>alleen</a:t>
            </a:r>
            <a:r>
              <a:rPr lang="en-US" altLang="zh-CN" dirty="0">
                <a:solidFill>
                  <a:prstClr val="black"/>
                </a:solidFill>
                <a:latin typeface="Calibri"/>
                <a:ea typeface="宋体" charset="-122"/>
              </a:rPr>
              <a:t> in het eigen land</a:t>
            </a:r>
            <a:endParaRPr lang="nl-NL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81200" y="4495801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err="1">
                <a:solidFill>
                  <a:prstClr val="black"/>
                </a:solidFill>
                <a:latin typeface="Calibri"/>
              </a:rPr>
              <a:t>sociale</a:t>
            </a:r>
            <a:r>
              <a:rPr lang="en-US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b="1" i="1" dirty="0" err="1">
                <a:solidFill>
                  <a:prstClr val="black"/>
                </a:solidFill>
                <a:latin typeface="Calibri"/>
              </a:rPr>
              <a:t>premies</a:t>
            </a:r>
            <a:endParaRPr lang="en-US" b="1" i="1" dirty="0">
              <a:solidFill>
                <a:prstClr val="black"/>
              </a:solidFill>
              <a:latin typeface="Calibri"/>
            </a:endParaRPr>
          </a:p>
          <a:p>
            <a:pPr algn="ctr"/>
            <a:r>
              <a:rPr lang="en-US" b="1" i="1" dirty="0" err="1">
                <a:solidFill>
                  <a:prstClr val="black"/>
                </a:solidFill>
                <a:latin typeface="Calibri"/>
              </a:rPr>
              <a:t>winstbelasting</a:t>
            </a:r>
            <a:endParaRPr lang="nl-NL" b="1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05800" y="4419601"/>
            <a:ext cx="2250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err="1">
                <a:solidFill>
                  <a:prstClr val="black"/>
                </a:solidFill>
                <a:latin typeface="Calibri"/>
              </a:rPr>
              <a:t>inkomstenbelasting</a:t>
            </a:r>
            <a:endParaRPr lang="en-US" b="1" i="1" dirty="0">
              <a:solidFill>
                <a:prstClr val="black"/>
              </a:solidFill>
              <a:latin typeface="Calibri"/>
            </a:endParaRPr>
          </a:p>
          <a:p>
            <a:pPr algn="ctr"/>
            <a:r>
              <a:rPr lang="en-US" b="1" i="1" dirty="0">
                <a:solidFill>
                  <a:prstClr val="black"/>
                </a:solidFill>
                <a:latin typeface="Calibri"/>
              </a:rPr>
              <a:t>BTW</a:t>
            </a:r>
          </a:p>
          <a:p>
            <a:pPr algn="ctr"/>
            <a:r>
              <a:rPr lang="en-US" b="1" i="1" dirty="0" err="1">
                <a:solidFill>
                  <a:prstClr val="black"/>
                </a:solidFill>
                <a:latin typeface="Calibri"/>
              </a:rPr>
              <a:t>importtarieven</a:t>
            </a:r>
            <a:endParaRPr lang="en-US" b="1" i="1" dirty="0">
              <a:solidFill>
                <a:prstClr val="black"/>
              </a:solidFill>
              <a:latin typeface="Calibri"/>
            </a:endParaRPr>
          </a:p>
          <a:p>
            <a:endParaRPr lang="nl-NL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Tekstvak 1">
            <a:extLst>
              <a:ext uri="{FF2B5EF4-FFF2-40B4-BE49-F238E27FC236}">
                <a16:creationId xmlns:a16="http://schemas.microsoft.com/office/drawing/2014/main" id="{C2466DB8-4AA7-AFCB-45BA-3EFD849094BD}"/>
              </a:ext>
            </a:extLst>
          </p:cNvPr>
          <p:cNvSpPr txBox="1"/>
          <p:nvPr/>
        </p:nvSpPr>
        <p:spPr>
          <a:xfrm>
            <a:off x="289410" y="163528"/>
            <a:ext cx="5806590" cy="4961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indent="-4572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</a:pPr>
            <a:r>
              <a:rPr lang="nl-NL" altLang="nl-NL" sz="3200" b="1" dirty="0">
                <a:solidFill>
                  <a:schemeClr val="accent6">
                    <a:lumMod val="75000"/>
                  </a:schemeClr>
                </a:solidFill>
              </a:rPr>
              <a:t>3. De structuur van de economie</a:t>
            </a:r>
            <a:r>
              <a:rPr lang="nl-NL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5" grpId="0" animBg="1"/>
      <p:bldP spid="12" grpId="0" animBg="1"/>
      <p:bldP spid="13" grpId="0" animBg="1"/>
      <p:bldP spid="14" grpId="0" animBg="1"/>
      <p:bldP spid="19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8FA7DD2-3B67-EE96-580B-232DB8511FB1}"/>
              </a:ext>
            </a:extLst>
          </p:cNvPr>
          <p:cNvSpPr txBox="1"/>
          <p:nvPr/>
        </p:nvSpPr>
        <p:spPr>
          <a:xfrm>
            <a:off x="379562" y="53483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3272C9E-10D1-1041-1A0D-B8C4897CEC60}"/>
              </a:ext>
            </a:extLst>
          </p:cNvPr>
          <p:cNvSpPr txBox="1"/>
          <p:nvPr/>
        </p:nvSpPr>
        <p:spPr>
          <a:xfrm>
            <a:off x="319177" y="284671"/>
            <a:ext cx="11619781" cy="50502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457200">
              <a:lnSpc>
                <a:spcPct val="80000"/>
              </a:lnSpc>
              <a:spcBef>
                <a:spcPct val="1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nl-NL" altLang="nl-NL" sz="3200" b="1" dirty="0">
                <a:solidFill>
                  <a:schemeClr val="accent2"/>
                </a:solidFill>
              </a:rPr>
              <a:t>4. Wat bepaalt het gedrag van bedrijven? </a:t>
            </a:r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endParaRPr lang="nl-NL" altLang="nl-NL" sz="2400" b="1" dirty="0">
              <a:solidFill>
                <a:schemeClr val="accent2"/>
              </a:solidFill>
            </a:endParaRPr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nl-NL" altLang="nl-NL" sz="2000" b="1" dirty="0">
                <a:solidFill>
                  <a:schemeClr val="accent2"/>
                </a:solidFill>
              </a:rPr>
              <a:t>Aannames:</a:t>
            </a:r>
          </a:p>
          <a:p>
            <a:pPr marL="342900" indent="-342900">
              <a:lnSpc>
                <a:spcPct val="85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nl-NL" altLang="nl-NL" sz="2000" dirty="0"/>
              <a:t>De bedrijven werken onder volledige mededinging</a:t>
            </a:r>
          </a:p>
          <a:p>
            <a:pPr marL="342900" indent="-342900">
              <a:lnSpc>
                <a:spcPct val="85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nl-NL" altLang="nl-NL" sz="2000" dirty="0"/>
              <a:t>Alle bedrijven in een land maken hetzelfde product</a:t>
            </a:r>
          </a:p>
          <a:p>
            <a:pPr marL="342900" indent="-342900">
              <a:lnSpc>
                <a:spcPct val="85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nl-NL" altLang="nl-NL" sz="2000" dirty="0"/>
              <a:t>Dat product concurreert met de buitenlandse producten</a:t>
            </a:r>
          </a:p>
          <a:p>
            <a:pPr marL="342900" indent="-342900">
              <a:lnSpc>
                <a:spcPct val="85000"/>
              </a:lnSpc>
              <a:spcBef>
                <a:spcPct val="10000"/>
              </a:spcBef>
              <a:buFont typeface="Arial" panose="020B0604020202020204" pitchFamily="34" charset="0"/>
              <a:buChar char="•"/>
            </a:pPr>
            <a:r>
              <a:rPr lang="nl-NL" altLang="nl-NL" sz="2000" dirty="0"/>
              <a:t>Bedrijven huren arbeid en machines in</a:t>
            </a:r>
          </a:p>
          <a:p>
            <a:pPr>
              <a:lnSpc>
                <a:spcPct val="85000"/>
              </a:lnSpc>
              <a:spcBef>
                <a:spcPct val="10000"/>
              </a:spcBef>
            </a:pPr>
            <a:endParaRPr lang="nl-NL" altLang="nl-NL" sz="2000" dirty="0"/>
          </a:p>
          <a:p>
            <a:pPr>
              <a:lnSpc>
                <a:spcPct val="85000"/>
              </a:lnSpc>
              <a:spcBef>
                <a:spcPct val="10000"/>
              </a:spcBef>
            </a:pPr>
            <a:r>
              <a:rPr lang="nl-NL" altLang="nl-NL" sz="2000" dirty="0"/>
              <a:t>Hoeveel </a:t>
            </a:r>
            <a:r>
              <a:rPr lang="nl-NL" altLang="nl-NL" sz="2000" b="1" dirty="0">
                <a:solidFill>
                  <a:schemeClr val="accent2"/>
                </a:solidFill>
              </a:rPr>
              <a:t>investeren</a:t>
            </a:r>
            <a:r>
              <a:rPr lang="nl-NL" altLang="nl-NL" sz="2000" dirty="0"/>
              <a:t> zij? </a:t>
            </a:r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nl-NL" altLang="nl-NL" sz="2000" dirty="0"/>
              <a:t>	Als netto winst </a:t>
            </a:r>
            <a:r>
              <a:rPr lang="nl-NL" altLang="nl-NL" sz="2000" dirty="0">
                <a:sym typeface="Symbol" panose="05050102010706020507" pitchFamily="18" charset="2"/>
              </a:rPr>
              <a:t> </a:t>
            </a:r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	 1 jaar later: investeringen  </a:t>
            </a:r>
            <a:endParaRPr lang="nl-NL" altLang="nl-NL" sz="2000" dirty="0"/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nl-NL" altLang="nl-NL" sz="2000" dirty="0"/>
              <a:t>	</a:t>
            </a:r>
            <a:r>
              <a:rPr lang="nl-NL" altLang="nl-NL" sz="2000" dirty="0">
                <a:sym typeface="Symbol" panose="05050102010706020507" pitchFamily="18" charset="2"/>
              </a:rPr>
              <a:t> 2 jaar later: </a:t>
            </a:r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		- meer operationele machines</a:t>
            </a:r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		- productie  </a:t>
            </a:r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endParaRPr lang="nl-NL" altLang="nl-NL" sz="2400" dirty="0">
              <a:sym typeface="Symbol" panose="05050102010706020507" pitchFamily="18" charset="2"/>
            </a:endParaRPr>
          </a:p>
          <a:p>
            <a:pPr>
              <a:lnSpc>
                <a:spcPct val="85000"/>
              </a:lnSpc>
              <a:spcBef>
                <a:spcPct val="10000"/>
              </a:spcBef>
            </a:pPr>
            <a:endParaRPr lang="nl-NL" altLang="nl-NL" sz="2400" dirty="0">
              <a:solidFill>
                <a:schemeClr val="accent2"/>
              </a:solidFill>
              <a:sym typeface="Symbol" panose="05050102010706020507" pitchFamily="18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8F88B-DC84-1F19-AF25-FB2BA5477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2944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5"/>
          <p:cNvCxnSpPr>
            <a:cxnSpLocks noChangeShapeType="1"/>
          </p:cNvCxnSpPr>
          <p:nvPr/>
        </p:nvCxnSpPr>
        <p:spPr bwMode="auto">
          <a:xfrm>
            <a:off x="2679940" y="1303192"/>
            <a:ext cx="0" cy="4319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>
            <a:off x="2679940" y="5622780"/>
            <a:ext cx="446563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" name="Straight Connector 21"/>
          <p:cNvCxnSpPr>
            <a:cxnSpLocks noChangeShapeType="1"/>
          </p:cNvCxnSpPr>
          <p:nvPr/>
        </p:nvCxnSpPr>
        <p:spPr bwMode="auto">
          <a:xfrm flipV="1">
            <a:off x="2968865" y="2743056"/>
            <a:ext cx="3455988" cy="1800225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9" name="Straight Connector 35"/>
          <p:cNvCxnSpPr>
            <a:cxnSpLocks noChangeShapeType="1"/>
          </p:cNvCxnSpPr>
          <p:nvPr/>
        </p:nvCxnSpPr>
        <p:spPr bwMode="auto">
          <a:xfrm>
            <a:off x="6424853" y="2743056"/>
            <a:ext cx="0" cy="2879725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ysDot"/>
            <a:round/>
            <a:headEnd/>
            <a:tailEnd/>
          </a:ln>
        </p:spPr>
      </p:cxnSp>
      <p:sp>
        <p:nvSpPr>
          <p:cNvPr id="10" name="TextBox 37"/>
          <p:cNvSpPr txBox="1">
            <a:spLocks noChangeArrowheads="1"/>
          </p:cNvSpPr>
          <p:nvPr/>
        </p:nvSpPr>
        <p:spPr bwMode="auto">
          <a:xfrm>
            <a:off x="991462" y="1110327"/>
            <a:ext cx="16859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nl-NL" dirty="0"/>
              <a:t>Prijs (</a:t>
            </a:r>
            <a:r>
              <a:rPr lang="nl-NL" i="1" dirty="0"/>
              <a:t>excl. BTW</a:t>
            </a:r>
            <a:r>
              <a:rPr lang="nl-NL" dirty="0"/>
              <a:t>)</a:t>
            </a:r>
          </a:p>
          <a:p>
            <a:pPr algn="r"/>
            <a:r>
              <a:rPr lang="nl-NL" dirty="0"/>
              <a:t>van goederen uit land 1</a:t>
            </a:r>
          </a:p>
        </p:txBody>
      </p:sp>
      <p:sp>
        <p:nvSpPr>
          <p:cNvPr id="11" name="TextBox 38"/>
          <p:cNvSpPr txBox="1">
            <a:spLocks noChangeArrowheads="1"/>
          </p:cNvSpPr>
          <p:nvPr/>
        </p:nvSpPr>
        <p:spPr bwMode="auto">
          <a:xfrm>
            <a:off x="6380911" y="5614007"/>
            <a:ext cx="34549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dirty="0"/>
              <a:t>Productie goederen land 1</a:t>
            </a:r>
          </a:p>
        </p:txBody>
      </p:sp>
      <p:cxnSp>
        <p:nvCxnSpPr>
          <p:cNvPr id="13" name="Straight Arrow Connector 40"/>
          <p:cNvCxnSpPr>
            <a:cxnSpLocks noChangeShapeType="1"/>
          </p:cNvCxnSpPr>
          <p:nvPr/>
        </p:nvCxnSpPr>
        <p:spPr bwMode="auto">
          <a:xfrm flipV="1">
            <a:off x="6422794" y="5677101"/>
            <a:ext cx="0" cy="616986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4" name="TextBox 44"/>
          <p:cNvSpPr txBox="1">
            <a:spLocks noChangeArrowheads="1"/>
          </p:cNvSpPr>
          <p:nvPr/>
        </p:nvSpPr>
        <p:spPr bwMode="auto">
          <a:xfrm>
            <a:off x="5042141" y="6206980"/>
            <a:ext cx="2879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dirty="0"/>
              <a:t>werkloosheid = nul</a:t>
            </a:r>
          </a:p>
        </p:txBody>
      </p:sp>
      <p:cxnSp>
        <p:nvCxnSpPr>
          <p:cNvPr id="35" name="Straight Connector 28"/>
          <p:cNvCxnSpPr>
            <a:cxnSpLocks noChangeShapeType="1"/>
          </p:cNvCxnSpPr>
          <p:nvPr/>
        </p:nvCxnSpPr>
        <p:spPr bwMode="auto">
          <a:xfrm>
            <a:off x="6424853" y="1303193"/>
            <a:ext cx="0" cy="1439863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B6AF351-F657-45F2-BB6A-6AC3AE6CECFE}"/>
              </a:ext>
            </a:extLst>
          </p:cNvPr>
          <p:cNvSpPr txBox="1"/>
          <p:nvPr/>
        </p:nvSpPr>
        <p:spPr>
          <a:xfrm>
            <a:off x="3664578" y="3917183"/>
            <a:ext cx="609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●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AE5D301-854D-42ED-8E75-A3FF8703A83B}"/>
              </a:ext>
            </a:extLst>
          </p:cNvPr>
          <p:cNvSpPr txBox="1"/>
          <p:nvPr/>
        </p:nvSpPr>
        <p:spPr>
          <a:xfrm>
            <a:off x="4113839" y="3678197"/>
            <a:ext cx="609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●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EEAC234-4C4C-420C-B030-41245515A7BA}"/>
              </a:ext>
            </a:extLst>
          </p:cNvPr>
          <p:cNvSpPr txBox="1"/>
          <p:nvPr/>
        </p:nvSpPr>
        <p:spPr>
          <a:xfrm>
            <a:off x="3514170" y="3773104"/>
            <a:ext cx="375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36B715-EA11-40BE-91E0-636876695153}"/>
              </a:ext>
            </a:extLst>
          </p:cNvPr>
          <p:cNvSpPr txBox="1"/>
          <p:nvPr/>
        </p:nvSpPr>
        <p:spPr>
          <a:xfrm>
            <a:off x="4006323" y="3520691"/>
            <a:ext cx="375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10B236B-17AF-43E4-8744-3D96173A54D1}"/>
              </a:ext>
            </a:extLst>
          </p:cNvPr>
          <p:cNvCxnSpPr>
            <a:cxnSpLocks/>
          </p:cNvCxnSpPr>
          <p:nvPr/>
        </p:nvCxnSpPr>
        <p:spPr>
          <a:xfrm>
            <a:off x="3832496" y="5754323"/>
            <a:ext cx="4443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C39CB0E-E36A-45DF-9B32-6DDBD46270DF}"/>
              </a:ext>
            </a:extLst>
          </p:cNvPr>
          <p:cNvCxnSpPr>
            <a:cxnSpLocks/>
          </p:cNvCxnSpPr>
          <p:nvPr/>
        </p:nvCxnSpPr>
        <p:spPr>
          <a:xfrm flipH="1" flipV="1">
            <a:off x="2593098" y="3871004"/>
            <a:ext cx="2690" cy="2512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7DD3AD6-0D78-4B0C-8281-100B5178C7F9}"/>
              </a:ext>
            </a:extLst>
          </p:cNvPr>
          <p:cNvCxnSpPr>
            <a:cxnSpLocks/>
          </p:cNvCxnSpPr>
          <p:nvPr/>
        </p:nvCxnSpPr>
        <p:spPr>
          <a:xfrm flipV="1">
            <a:off x="2695267" y="3865896"/>
            <a:ext cx="1583597" cy="682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6EB81E2B-7129-4420-9318-03EBF5DE6F6D}"/>
              </a:ext>
            </a:extLst>
          </p:cNvPr>
          <p:cNvCxnSpPr>
            <a:cxnSpLocks/>
          </p:cNvCxnSpPr>
          <p:nvPr/>
        </p:nvCxnSpPr>
        <p:spPr>
          <a:xfrm flipV="1">
            <a:off x="2691093" y="4111098"/>
            <a:ext cx="1163774" cy="1461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35F2820-E874-4534-B28C-E3086A6B3854}"/>
              </a:ext>
            </a:extLst>
          </p:cNvPr>
          <p:cNvCxnSpPr>
            <a:cxnSpLocks/>
          </p:cNvCxnSpPr>
          <p:nvPr/>
        </p:nvCxnSpPr>
        <p:spPr>
          <a:xfrm flipH="1" flipV="1">
            <a:off x="4272568" y="3920432"/>
            <a:ext cx="1075" cy="169249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80F3E10-ABB1-462A-855D-E36AB9941D61}"/>
              </a:ext>
            </a:extLst>
          </p:cNvPr>
          <p:cNvCxnSpPr>
            <a:cxnSpLocks/>
          </p:cNvCxnSpPr>
          <p:nvPr/>
        </p:nvCxnSpPr>
        <p:spPr>
          <a:xfrm flipV="1">
            <a:off x="3826814" y="4106006"/>
            <a:ext cx="2" cy="151677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37D91FEE-7EE8-4BF8-9A9A-B1FFA534B221}"/>
              </a:ext>
            </a:extLst>
          </p:cNvPr>
          <p:cNvSpPr txBox="1"/>
          <p:nvPr/>
        </p:nvSpPr>
        <p:spPr>
          <a:xfrm>
            <a:off x="991462" y="5940694"/>
            <a:ext cx="5560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/>
              <a:t>Als P↑ → extra arbeiders → productie ↑</a:t>
            </a:r>
          </a:p>
          <a:p>
            <a:r>
              <a:rPr lang="nl-NL" sz="2000" dirty="0"/>
              <a:t>(zolang werkloosheid &gt; 0)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7390C4D-411E-46B3-AE0C-DE27E7C71905}"/>
              </a:ext>
            </a:extLst>
          </p:cNvPr>
          <p:cNvCxnSpPr>
            <a:cxnSpLocks/>
          </p:cNvCxnSpPr>
          <p:nvPr/>
        </p:nvCxnSpPr>
        <p:spPr>
          <a:xfrm>
            <a:off x="4436548" y="5738558"/>
            <a:ext cx="4443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EE82D674-4C6F-4C94-B531-DADE769DA91C}"/>
              </a:ext>
            </a:extLst>
          </p:cNvPr>
          <p:cNvCxnSpPr>
            <a:cxnSpLocks/>
          </p:cNvCxnSpPr>
          <p:nvPr/>
        </p:nvCxnSpPr>
        <p:spPr>
          <a:xfrm>
            <a:off x="5046440" y="5735930"/>
            <a:ext cx="4443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92BA3E08-5E4F-4346-B431-AB5697E9ED56}"/>
              </a:ext>
            </a:extLst>
          </p:cNvPr>
          <p:cNvCxnSpPr>
            <a:cxnSpLocks/>
          </p:cNvCxnSpPr>
          <p:nvPr/>
        </p:nvCxnSpPr>
        <p:spPr>
          <a:xfrm>
            <a:off x="5701001" y="5739725"/>
            <a:ext cx="4443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B32DC69F-35C7-4F57-BC11-94044F379707}"/>
              </a:ext>
            </a:extLst>
          </p:cNvPr>
          <p:cNvCxnSpPr>
            <a:cxnSpLocks/>
          </p:cNvCxnSpPr>
          <p:nvPr/>
        </p:nvCxnSpPr>
        <p:spPr>
          <a:xfrm flipH="1" flipV="1">
            <a:off x="2589190" y="3562297"/>
            <a:ext cx="2690" cy="2512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9F08B1A-3139-4F20-8F92-089CAF65A14E}"/>
              </a:ext>
            </a:extLst>
          </p:cNvPr>
          <p:cNvCxnSpPr>
            <a:cxnSpLocks/>
          </p:cNvCxnSpPr>
          <p:nvPr/>
        </p:nvCxnSpPr>
        <p:spPr>
          <a:xfrm flipH="1" flipV="1">
            <a:off x="2581375" y="3218419"/>
            <a:ext cx="2690" cy="2512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F99A3E97-9AB6-42CC-B7DC-1BD5B1C1D58D}"/>
              </a:ext>
            </a:extLst>
          </p:cNvPr>
          <p:cNvCxnSpPr>
            <a:cxnSpLocks/>
          </p:cNvCxnSpPr>
          <p:nvPr/>
        </p:nvCxnSpPr>
        <p:spPr>
          <a:xfrm flipH="1" flipV="1">
            <a:off x="2577467" y="2909712"/>
            <a:ext cx="2690" cy="2512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8C588F75-8CD5-46C6-BC39-BB8B0374016F}"/>
              </a:ext>
            </a:extLst>
          </p:cNvPr>
          <p:cNvSpPr txBox="1"/>
          <p:nvPr/>
        </p:nvSpPr>
        <p:spPr>
          <a:xfrm>
            <a:off x="6269594" y="2550640"/>
            <a:ext cx="609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●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B5F7BA5-5808-4F5A-AF44-C32637F92E7C}"/>
              </a:ext>
            </a:extLst>
          </p:cNvPr>
          <p:cNvSpPr txBox="1"/>
          <p:nvPr/>
        </p:nvSpPr>
        <p:spPr>
          <a:xfrm>
            <a:off x="6140134" y="2420101"/>
            <a:ext cx="375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59C4D17-18B6-48E8-948B-AFD8D1929B0B}"/>
              </a:ext>
            </a:extLst>
          </p:cNvPr>
          <p:cNvSpPr txBox="1"/>
          <p:nvPr/>
        </p:nvSpPr>
        <p:spPr>
          <a:xfrm>
            <a:off x="6264133" y="1973307"/>
            <a:ext cx="609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●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BA563A23-00D9-4364-8277-DD6C6182991B}"/>
              </a:ext>
            </a:extLst>
          </p:cNvPr>
          <p:cNvSpPr txBox="1"/>
          <p:nvPr/>
        </p:nvSpPr>
        <p:spPr>
          <a:xfrm>
            <a:off x="6134673" y="1842768"/>
            <a:ext cx="375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00E725B0-ED9C-4E70-8EFE-5CEA9DB57077}"/>
              </a:ext>
            </a:extLst>
          </p:cNvPr>
          <p:cNvCxnSpPr>
            <a:cxnSpLocks/>
          </p:cNvCxnSpPr>
          <p:nvPr/>
        </p:nvCxnSpPr>
        <p:spPr>
          <a:xfrm>
            <a:off x="2677387" y="2729282"/>
            <a:ext cx="3715681" cy="885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6D02485D-A7CA-4397-A727-EBB3E8DF80A2}"/>
              </a:ext>
            </a:extLst>
          </p:cNvPr>
          <p:cNvCxnSpPr>
            <a:cxnSpLocks/>
          </p:cNvCxnSpPr>
          <p:nvPr/>
        </p:nvCxnSpPr>
        <p:spPr>
          <a:xfrm>
            <a:off x="2702077" y="2158846"/>
            <a:ext cx="3715681" cy="885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91BAFCC0-ED16-49E1-AE99-4D0F84BB0646}"/>
              </a:ext>
            </a:extLst>
          </p:cNvPr>
          <p:cNvCxnSpPr>
            <a:cxnSpLocks/>
          </p:cNvCxnSpPr>
          <p:nvPr/>
        </p:nvCxnSpPr>
        <p:spPr>
          <a:xfrm flipH="1" flipV="1">
            <a:off x="2585996" y="2165401"/>
            <a:ext cx="2513" cy="52170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vak 1">
            <a:extLst>
              <a:ext uri="{FF2B5EF4-FFF2-40B4-BE49-F238E27FC236}">
                <a16:creationId xmlns:a16="http://schemas.microsoft.com/office/drawing/2014/main" id="{B89BB764-EE63-15E5-3CC3-DB2D0B9BF19E}"/>
              </a:ext>
            </a:extLst>
          </p:cNvPr>
          <p:cNvSpPr txBox="1"/>
          <p:nvPr/>
        </p:nvSpPr>
        <p:spPr>
          <a:xfrm>
            <a:off x="658678" y="407660"/>
            <a:ext cx="582332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 </a:t>
            </a:r>
            <a:r>
              <a:rPr lang="nl-NL" altLang="nl-NL" sz="2400" dirty="0">
                <a:sym typeface="Symbol" panose="05050102010706020507" pitchFamily="18" charset="2"/>
              </a:rPr>
              <a:t>Hoeveel goederen </a:t>
            </a:r>
            <a:r>
              <a:rPr lang="nl-NL" altLang="nl-NL" sz="2400" b="1" dirty="0">
                <a:solidFill>
                  <a:schemeClr val="accent2"/>
                </a:solidFill>
                <a:sym typeface="Symbol" panose="05050102010706020507" pitchFamily="18" charset="2"/>
              </a:rPr>
              <a:t>bieden de bedrijven aan</a:t>
            </a:r>
            <a:r>
              <a:rPr lang="nl-NL" altLang="nl-NL" sz="2400" dirty="0">
                <a:sym typeface="Symbol" panose="05050102010706020507" pitchFamily="18" charset="2"/>
              </a:rPr>
              <a:t>?</a:t>
            </a:r>
            <a:endParaRPr lang="nl-NL" altLang="nl-NL" sz="2400" b="1" dirty="0">
              <a:solidFill>
                <a:schemeClr val="accent2"/>
              </a:solidFill>
              <a:sym typeface="Symbol" panose="05050102010706020507" pitchFamily="18" charset="2"/>
            </a:endParaRPr>
          </a:p>
          <a:p>
            <a:r>
              <a:rPr lang="nl-NL" dirty="0"/>
              <a:t>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3C4DCFDB-0279-8541-712E-97D3B585C859}"/>
              </a:ext>
            </a:extLst>
          </p:cNvPr>
          <p:cNvSpPr txBox="1"/>
          <p:nvPr/>
        </p:nvSpPr>
        <p:spPr>
          <a:xfrm>
            <a:off x="6535629" y="1695790"/>
            <a:ext cx="1547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>
                <a:solidFill>
                  <a:srgbClr val="0033CC"/>
                </a:solidFill>
              </a:rPr>
              <a:t>aanbodcurve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EC17FAE-9CCE-B68C-E0B6-58C800568C60}"/>
              </a:ext>
            </a:extLst>
          </p:cNvPr>
          <p:cNvSpPr txBox="1"/>
          <p:nvPr/>
        </p:nvSpPr>
        <p:spPr>
          <a:xfrm>
            <a:off x="6693556" y="2855995"/>
            <a:ext cx="551497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/>
              <a:t>Dus het aanbod hangt af van:</a:t>
            </a:r>
          </a:p>
          <a:p>
            <a:r>
              <a:rPr lang="nl-NL" sz="2000" dirty="0"/>
              <a:t>- de winstmarge per product (prijs – arbeidskosten)</a:t>
            </a:r>
          </a:p>
          <a:p>
            <a:r>
              <a:rPr lang="nl-NL" sz="2000" dirty="0"/>
              <a:t>   </a:t>
            </a:r>
            <a:r>
              <a:rPr lang="nl-NL" sz="2000" i="1" dirty="0"/>
              <a:t>N.B. arbeidskosten = loon + sociale premies</a:t>
            </a:r>
          </a:p>
          <a:p>
            <a:r>
              <a:rPr lang="nl-NL" sz="2000" dirty="0"/>
              <a:t>- de technisch maximale productie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8F47987-BEB3-827D-C433-4370B6ABC14F}"/>
              </a:ext>
            </a:extLst>
          </p:cNvPr>
          <p:cNvSpPr txBox="1"/>
          <p:nvPr/>
        </p:nvSpPr>
        <p:spPr>
          <a:xfrm>
            <a:off x="6693556" y="4551478"/>
            <a:ext cx="53242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i="1" dirty="0"/>
              <a:t>N.B. Wanneer verschuift deze curve naar rechts?</a:t>
            </a: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EC19B7B-DFA9-B16C-6815-648F8B6A7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368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8" grpId="0"/>
      <p:bldP spid="12" grpId="0"/>
      <p:bldP spid="15" grpId="0"/>
      <p:bldP spid="17" grpId="0"/>
      <p:bldP spid="40" grpId="0"/>
      <p:bldP spid="48" grpId="0"/>
      <p:bldP spid="50" grpId="0"/>
      <p:bldP spid="56" grpId="0"/>
      <p:bldP spid="58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48FA7DD2-3B67-EE96-580B-232DB8511FB1}"/>
              </a:ext>
            </a:extLst>
          </p:cNvPr>
          <p:cNvSpPr txBox="1"/>
          <p:nvPr/>
        </p:nvSpPr>
        <p:spPr>
          <a:xfrm>
            <a:off x="379562" y="534838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 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C3272C9E-10D1-1041-1A0D-B8C4897CEC60}"/>
              </a:ext>
            </a:extLst>
          </p:cNvPr>
          <p:cNvSpPr txBox="1"/>
          <p:nvPr/>
        </p:nvSpPr>
        <p:spPr>
          <a:xfrm>
            <a:off x="286109" y="212051"/>
            <a:ext cx="11619781" cy="5583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nl-NL" altLang="nl-NL" sz="3200" b="1" dirty="0">
                <a:solidFill>
                  <a:schemeClr val="accent2"/>
                </a:solidFill>
              </a:rPr>
              <a:t>Wat bepaalt het gedrag van consumenten?</a:t>
            </a:r>
          </a:p>
          <a:p>
            <a:pPr>
              <a:buFont typeface="Wingdings" panose="05000000000000000000" pitchFamily="2" charset="2"/>
              <a:buNone/>
            </a:pPr>
            <a:endParaRPr lang="nl-NL" altLang="nl-NL" sz="2400" b="1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nl-NL" altLang="nl-NL" sz="2000" b="1" dirty="0">
                <a:solidFill>
                  <a:schemeClr val="accent2"/>
                </a:solidFill>
              </a:rPr>
              <a:t>Aannames: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000" dirty="0"/>
              <a:t>Gezinnen sparen niet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000" dirty="0"/>
              <a:t>Alleen gezinnen importeren goederen </a:t>
            </a:r>
          </a:p>
          <a:p>
            <a:r>
              <a:rPr lang="nl-NL" altLang="nl-NL" sz="2000" dirty="0"/>
              <a:t>     (de overheid koopt alleen in eigen land)</a:t>
            </a:r>
          </a:p>
          <a:p>
            <a:endParaRPr lang="nl-NL" altLang="nl-N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000" dirty="0"/>
              <a:t>Als netto inkomen stijgt met 1%</a:t>
            </a:r>
          </a:p>
          <a:p>
            <a:pPr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      consumenten kopen </a:t>
            </a:r>
            <a:r>
              <a:rPr lang="nl-NL" altLang="nl-NL" sz="2000" dirty="0"/>
              <a:t>1% extra van elk product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altLang="nl-NL" sz="2000" dirty="0"/>
              <a:t>Als de prijs van een product stijgt met 2%</a:t>
            </a:r>
          </a:p>
          <a:p>
            <a:pPr>
              <a:buFont typeface="Wingdings" panose="05000000000000000000" pitchFamily="2" charset="2"/>
              <a:buNone/>
            </a:pPr>
            <a:r>
              <a:rPr lang="nl-NL" altLang="nl-NL" sz="2000" dirty="0">
                <a:sym typeface="Symbol" panose="05050102010706020507" pitchFamily="18" charset="2"/>
              </a:rPr>
              <a:t>     </a:t>
            </a:r>
            <a:r>
              <a:rPr lang="nl-NL" altLang="nl-NL" sz="2000" dirty="0"/>
              <a:t>consumenten kopen 3% minder van dit product</a:t>
            </a:r>
          </a:p>
          <a:p>
            <a:pPr>
              <a:buFont typeface="Wingdings" panose="05000000000000000000" pitchFamily="2" charset="2"/>
              <a:buNone/>
            </a:pPr>
            <a:r>
              <a:rPr lang="nl-NL" altLang="nl-NL" sz="2000" dirty="0"/>
              <a:t>         en meer van de andere goederen</a:t>
            </a:r>
          </a:p>
          <a:p>
            <a:pPr>
              <a:buFont typeface="Wingdings" panose="05000000000000000000" pitchFamily="2" charset="2"/>
              <a:buNone/>
            </a:pPr>
            <a:endParaRPr lang="nl-NL" altLang="nl-NL" sz="2000" dirty="0"/>
          </a:p>
          <a:p>
            <a:r>
              <a:rPr lang="nl-NL" altLang="nl-NL" sz="2000" b="1" dirty="0">
                <a:solidFill>
                  <a:schemeClr val="accent2"/>
                </a:solidFill>
                <a:sym typeface="Symbol" panose="05050102010706020507" pitchFamily="18" charset="2"/>
              </a:rPr>
              <a:t> d</a:t>
            </a:r>
            <a:r>
              <a:rPr lang="nl-NL" altLang="nl-NL" sz="2000" b="1" dirty="0">
                <a:solidFill>
                  <a:schemeClr val="accent2"/>
                </a:solidFill>
              </a:rPr>
              <a:t>e vraagcurve</a:t>
            </a:r>
          </a:p>
          <a:p>
            <a:pPr>
              <a:buFont typeface="Wingdings" panose="05000000000000000000" pitchFamily="2" charset="2"/>
              <a:buNone/>
            </a:pPr>
            <a:r>
              <a:rPr lang="nl-NL" altLang="nl-NL" sz="2000" i="1" dirty="0"/>
              <a:t>N.B. wanneer verschuift deze curve naar rechts?</a:t>
            </a:r>
          </a:p>
          <a:p>
            <a:pPr>
              <a:lnSpc>
                <a:spcPct val="85000"/>
              </a:lnSpc>
              <a:spcBef>
                <a:spcPct val="10000"/>
              </a:spcBef>
              <a:buFont typeface="Wingdings" panose="05000000000000000000" pitchFamily="2" charset="2"/>
              <a:buNone/>
            </a:pPr>
            <a:endParaRPr lang="nl-NL" sz="2400" dirty="0"/>
          </a:p>
          <a:p>
            <a:endParaRPr lang="nl-NL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34F5F6-7B03-08E5-388B-F1B6A06968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69208" y="1466580"/>
            <a:ext cx="0" cy="4319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" name="Straight Connector 10">
            <a:extLst>
              <a:ext uri="{FF2B5EF4-FFF2-40B4-BE49-F238E27FC236}">
                <a16:creationId xmlns:a16="http://schemas.microsoft.com/office/drawing/2014/main" id="{63568C84-19FE-D808-E784-B3BA913DD1D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69208" y="5795118"/>
            <a:ext cx="446563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8" name="Straight Connector 21">
            <a:extLst>
              <a:ext uri="{FF2B5EF4-FFF2-40B4-BE49-F238E27FC236}">
                <a16:creationId xmlns:a16="http://schemas.microsoft.com/office/drawing/2014/main" id="{7E6E7552-EAC4-5455-F8D8-CA805DC51911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8225312" y="2791826"/>
            <a:ext cx="2273643" cy="192175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9" name="TextBox 37">
            <a:extLst>
              <a:ext uri="{FF2B5EF4-FFF2-40B4-BE49-F238E27FC236}">
                <a16:creationId xmlns:a16="http://schemas.microsoft.com/office/drawing/2014/main" id="{BAB4842F-6F32-8E78-301D-4BFCC8E6AE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5168" y="1273471"/>
            <a:ext cx="16859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dirty="0"/>
              <a:t>Prijs (</a:t>
            </a:r>
            <a:r>
              <a:rPr lang="nl-NL" i="1" dirty="0"/>
              <a:t>excl. BTW</a:t>
            </a:r>
            <a:r>
              <a:rPr lang="nl-NL" dirty="0"/>
              <a:t>)</a:t>
            </a:r>
          </a:p>
          <a:p>
            <a:pPr algn="ctr"/>
            <a:r>
              <a:rPr lang="nl-NL" dirty="0"/>
              <a:t>van goederen uit land 1</a:t>
            </a:r>
          </a:p>
        </p:txBody>
      </p:sp>
      <p:sp>
        <p:nvSpPr>
          <p:cNvPr id="10" name="TextBox 38">
            <a:extLst>
              <a:ext uri="{FF2B5EF4-FFF2-40B4-BE49-F238E27FC236}">
                <a16:creationId xmlns:a16="http://schemas.microsoft.com/office/drawing/2014/main" id="{3A90D56C-B853-01DF-81A9-8F6A2A053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4974" y="5786168"/>
            <a:ext cx="345491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dirty="0"/>
              <a:t>Vraag naar goederen </a:t>
            </a:r>
          </a:p>
          <a:p>
            <a:r>
              <a:rPr lang="nl-NL" dirty="0"/>
              <a:t>uit land 1</a:t>
            </a:r>
          </a:p>
        </p:txBody>
      </p:sp>
      <p:cxnSp>
        <p:nvCxnSpPr>
          <p:cNvPr id="11" name="Straight Connector 28">
            <a:extLst>
              <a:ext uri="{FF2B5EF4-FFF2-40B4-BE49-F238E27FC236}">
                <a16:creationId xmlns:a16="http://schemas.microsoft.com/office/drawing/2014/main" id="{9E4C2CF6-B76F-38D8-96C6-BE0A2EFAADE2}"/>
              </a:ext>
            </a:extLst>
          </p:cNvPr>
          <p:cNvCxnSpPr>
            <a:cxnSpLocks/>
          </p:cNvCxnSpPr>
          <p:nvPr/>
        </p:nvCxnSpPr>
        <p:spPr>
          <a:xfrm>
            <a:off x="7311093" y="3640984"/>
            <a:ext cx="1906954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6">
            <a:extLst>
              <a:ext uri="{FF2B5EF4-FFF2-40B4-BE49-F238E27FC236}">
                <a16:creationId xmlns:a16="http://schemas.microsoft.com/office/drawing/2014/main" id="{BA98EF03-E489-A7E7-E61D-B06D11CE316B}"/>
              </a:ext>
            </a:extLst>
          </p:cNvPr>
          <p:cNvCxnSpPr>
            <a:cxnSpLocks/>
          </p:cNvCxnSpPr>
          <p:nvPr/>
        </p:nvCxnSpPr>
        <p:spPr>
          <a:xfrm flipV="1">
            <a:off x="9218047" y="3632033"/>
            <a:ext cx="2" cy="2163085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6">
            <a:extLst>
              <a:ext uri="{FF2B5EF4-FFF2-40B4-BE49-F238E27FC236}">
                <a16:creationId xmlns:a16="http://schemas.microsoft.com/office/drawing/2014/main" id="{DACBEB22-3739-6B8D-D9A1-FD8B50C966AC}"/>
              </a:ext>
            </a:extLst>
          </p:cNvPr>
          <p:cNvSpPr txBox="1"/>
          <p:nvPr/>
        </p:nvSpPr>
        <p:spPr>
          <a:xfrm>
            <a:off x="9289561" y="3257042"/>
            <a:ext cx="3750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S</a:t>
            </a: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33720D1B-D4CD-A0E1-148E-EDE8AC824B78}"/>
              </a:ext>
            </a:extLst>
          </p:cNvPr>
          <p:cNvSpPr txBox="1"/>
          <p:nvPr/>
        </p:nvSpPr>
        <p:spPr>
          <a:xfrm>
            <a:off x="9065683" y="3456318"/>
            <a:ext cx="609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●</a:t>
            </a:r>
          </a:p>
        </p:txBody>
      </p:sp>
      <p:sp>
        <p:nvSpPr>
          <p:cNvPr id="15" name="TextBox 38">
            <a:extLst>
              <a:ext uri="{FF2B5EF4-FFF2-40B4-BE49-F238E27FC236}">
                <a16:creationId xmlns:a16="http://schemas.microsoft.com/office/drawing/2014/main" id="{FBDD8C3B-D5BB-1704-4D10-E590D8953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2000" y="5808333"/>
            <a:ext cx="6027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dirty="0"/>
              <a:t>100</a:t>
            </a:r>
          </a:p>
        </p:txBody>
      </p:sp>
      <p:sp>
        <p:nvSpPr>
          <p:cNvPr id="16" name="TextBox 38">
            <a:extLst>
              <a:ext uri="{FF2B5EF4-FFF2-40B4-BE49-F238E27FC236}">
                <a16:creationId xmlns:a16="http://schemas.microsoft.com/office/drawing/2014/main" id="{405BAA9B-5AE8-DA0D-3D15-72463475A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9375" y="3446133"/>
            <a:ext cx="45033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dirty="0"/>
              <a:t>1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5BCB9EB9-04ED-1389-E6FD-931967E93317}"/>
              </a:ext>
            </a:extLst>
          </p:cNvPr>
          <p:cNvSpPr txBox="1"/>
          <p:nvPr/>
        </p:nvSpPr>
        <p:spPr>
          <a:xfrm>
            <a:off x="8611855" y="2895713"/>
            <a:ext cx="1327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000" dirty="0">
                <a:solidFill>
                  <a:srgbClr val="FF0000"/>
                </a:solidFill>
              </a:rPr>
              <a:t>vraagcurve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8257BC-2094-B3BB-DD08-CF5F76684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45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4" grpId="0"/>
      <p:bldP spid="15" grpId="0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106"/>
          <p:cNvSpPr txBox="1">
            <a:spLocks noChangeArrowheads="1"/>
          </p:cNvSpPr>
          <p:nvPr/>
        </p:nvSpPr>
        <p:spPr bwMode="auto">
          <a:xfrm>
            <a:off x="5547273" y="2485265"/>
            <a:ext cx="165576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dirty="0"/>
              <a:t>aanbod-</a:t>
            </a:r>
          </a:p>
          <a:p>
            <a:pPr algn="ctr"/>
            <a:r>
              <a:rPr lang="nl-NL" dirty="0"/>
              <a:t>overschot</a:t>
            </a:r>
          </a:p>
        </p:txBody>
      </p:sp>
      <p:cxnSp>
        <p:nvCxnSpPr>
          <p:cNvPr id="5" name="Straight Connector 5"/>
          <p:cNvCxnSpPr>
            <a:cxnSpLocks noChangeShapeType="1"/>
          </p:cNvCxnSpPr>
          <p:nvPr/>
        </p:nvCxnSpPr>
        <p:spPr bwMode="auto">
          <a:xfrm>
            <a:off x="3810000" y="1524000"/>
            <a:ext cx="0" cy="4319588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>
            <a:off x="3810000" y="5843588"/>
            <a:ext cx="4465638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" name="Straight Connector 21"/>
          <p:cNvCxnSpPr>
            <a:cxnSpLocks noChangeShapeType="1"/>
          </p:cNvCxnSpPr>
          <p:nvPr/>
        </p:nvCxnSpPr>
        <p:spPr bwMode="auto">
          <a:xfrm flipV="1">
            <a:off x="4098925" y="2963864"/>
            <a:ext cx="3455988" cy="1800225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8" name="Straight Connector 28"/>
          <p:cNvCxnSpPr>
            <a:cxnSpLocks noChangeShapeType="1"/>
          </p:cNvCxnSpPr>
          <p:nvPr/>
        </p:nvCxnSpPr>
        <p:spPr bwMode="auto">
          <a:xfrm>
            <a:off x="7554913" y="1524001"/>
            <a:ext cx="0" cy="1439863"/>
          </a:xfrm>
          <a:prstGeom prst="line">
            <a:avLst/>
          </a:prstGeom>
          <a:noFill/>
          <a:ln w="25400" algn="ctr">
            <a:solidFill>
              <a:srgbClr val="0000FF"/>
            </a:solidFill>
            <a:round/>
            <a:headEnd/>
            <a:tailEnd/>
          </a:ln>
        </p:spPr>
      </p:cxnSp>
      <p:cxnSp>
        <p:nvCxnSpPr>
          <p:cNvPr id="9" name="Straight Connector 35"/>
          <p:cNvCxnSpPr>
            <a:cxnSpLocks noChangeShapeType="1"/>
          </p:cNvCxnSpPr>
          <p:nvPr/>
        </p:nvCxnSpPr>
        <p:spPr bwMode="auto">
          <a:xfrm>
            <a:off x="7554913" y="2963864"/>
            <a:ext cx="0" cy="2879725"/>
          </a:xfrm>
          <a:prstGeom prst="line">
            <a:avLst/>
          </a:prstGeom>
          <a:noFill/>
          <a:ln w="19050" algn="ctr">
            <a:solidFill>
              <a:srgbClr val="0000FF"/>
            </a:solidFill>
            <a:prstDash val="sysDot"/>
            <a:round/>
            <a:headEnd/>
            <a:tailEnd/>
          </a:ln>
        </p:spPr>
      </p:cxnSp>
      <p:sp>
        <p:nvSpPr>
          <p:cNvPr id="12" name="TextBox 46"/>
          <p:cNvSpPr txBox="1">
            <a:spLocks noChangeArrowheads="1"/>
          </p:cNvSpPr>
          <p:nvPr/>
        </p:nvSpPr>
        <p:spPr bwMode="auto">
          <a:xfrm>
            <a:off x="7554913" y="2027238"/>
            <a:ext cx="165576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sz="2000" dirty="0">
                <a:solidFill>
                  <a:srgbClr val="0000FF"/>
                </a:solidFill>
              </a:rPr>
              <a:t>aanbodcurve</a:t>
            </a:r>
          </a:p>
        </p:txBody>
      </p:sp>
      <p:sp>
        <p:nvSpPr>
          <p:cNvPr id="16" name="TextBox 18"/>
          <p:cNvSpPr txBox="1">
            <a:spLocks noChangeArrowheads="1"/>
          </p:cNvSpPr>
          <p:nvPr/>
        </p:nvSpPr>
        <p:spPr bwMode="auto">
          <a:xfrm>
            <a:off x="4580935" y="1733068"/>
            <a:ext cx="13271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l-NL" sz="2000">
                <a:solidFill>
                  <a:srgbClr val="FF0000"/>
                </a:solidFill>
              </a:rPr>
              <a:t>vraagcurve</a:t>
            </a:r>
          </a:p>
        </p:txBody>
      </p:sp>
      <p:cxnSp>
        <p:nvCxnSpPr>
          <p:cNvPr id="17" name="Straight Connector 62"/>
          <p:cNvCxnSpPr>
            <a:cxnSpLocks noChangeShapeType="1"/>
          </p:cNvCxnSpPr>
          <p:nvPr/>
        </p:nvCxnSpPr>
        <p:spPr bwMode="auto">
          <a:xfrm>
            <a:off x="4419601" y="1828801"/>
            <a:ext cx="3529013" cy="3527425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8" name="TextBox 47"/>
          <p:cNvSpPr txBox="1">
            <a:spLocks noChangeArrowheads="1"/>
          </p:cNvSpPr>
          <p:nvPr/>
        </p:nvSpPr>
        <p:spPr bwMode="auto">
          <a:xfrm>
            <a:off x="5842000" y="2793274"/>
            <a:ext cx="792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 dirty="0"/>
              <a:t>.</a:t>
            </a:r>
            <a:endParaRPr lang="nl-NL" sz="7200" dirty="0"/>
          </a:p>
        </p:txBody>
      </p:sp>
      <p:cxnSp>
        <p:nvCxnSpPr>
          <p:cNvPr id="19" name="Straight Connector 49"/>
          <p:cNvCxnSpPr>
            <a:cxnSpLocks noChangeShapeType="1"/>
          </p:cNvCxnSpPr>
          <p:nvPr/>
        </p:nvCxnSpPr>
        <p:spPr bwMode="auto">
          <a:xfrm flipV="1">
            <a:off x="3810000" y="3656874"/>
            <a:ext cx="2392362" cy="726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20" name="Straight Connector 52"/>
          <p:cNvCxnSpPr>
            <a:cxnSpLocks noChangeShapeType="1"/>
          </p:cNvCxnSpPr>
          <p:nvPr/>
        </p:nvCxnSpPr>
        <p:spPr bwMode="auto">
          <a:xfrm flipV="1">
            <a:off x="6231391" y="3656874"/>
            <a:ext cx="0" cy="2160588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1" name="TextBox 61"/>
          <p:cNvSpPr txBox="1">
            <a:spLocks noChangeArrowheads="1"/>
          </p:cNvSpPr>
          <p:nvPr/>
        </p:nvSpPr>
        <p:spPr bwMode="auto">
          <a:xfrm>
            <a:off x="5935133" y="5796824"/>
            <a:ext cx="535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100</a:t>
            </a:r>
            <a:endParaRPr lang="nl-NL"/>
          </a:p>
        </p:txBody>
      </p:sp>
      <p:sp>
        <p:nvSpPr>
          <p:cNvPr id="22" name="TextBox 75"/>
          <p:cNvSpPr txBox="1">
            <a:spLocks noChangeArrowheads="1"/>
          </p:cNvSpPr>
          <p:nvPr/>
        </p:nvSpPr>
        <p:spPr bwMode="auto">
          <a:xfrm>
            <a:off x="5770563" y="3440974"/>
            <a:ext cx="4238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/>
              <a:t>S</a:t>
            </a:r>
            <a:endParaRPr lang="nl-NL"/>
          </a:p>
        </p:txBody>
      </p:sp>
      <p:sp>
        <p:nvSpPr>
          <p:cNvPr id="25" name="TextBox 60"/>
          <p:cNvSpPr txBox="1">
            <a:spLocks noChangeArrowheads="1"/>
          </p:cNvSpPr>
          <p:nvPr/>
        </p:nvSpPr>
        <p:spPr bwMode="auto">
          <a:xfrm>
            <a:off x="3581400" y="3505200"/>
            <a:ext cx="3016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  <a:endParaRPr lang="nl-NL" dirty="0"/>
          </a:p>
        </p:txBody>
      </p:sp>
      <p:cxnSp>
        <p:nvCxnSpPr>
          <p:cNvPr id="26" name="Straight Connector 89"/>
          <p:cNvCxnSpPr>
            <a:cxnSpLocks noChangeShapeType="1"/>
          </p:cNvCxnSpPr>
          <p:nvPr/>
        </p:nvCxnSpPr>
        <p:spPr bwMode="auto">
          <a:xfrm>
            <a:off x="3801105" y="3230643"/>
            <a:ext cx="3238082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27" name="TextBox 92"/>
          <p:cNvSpPr txBox="1">
            <a:spLocks noChangeArrowheads="1"/>
          </p:cNvSpPr>
          <p:nvPr/>
        </p:nvSpPr>
        <p:spPr bwMode="auto">
          <a:xfrm>
            <a:off x="3101871" y="3037417"/>
            <a:ext cx="9366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1.03</a:t>
            </a:r>
            <a:endParaRPr lang="nl-NL" dirty="0"/>
          </a:p>
        </p:txBody>
      </p:sp>
      <p:sp>
        <p:nvSpPr>
          <p:cNvPr id="28" name="TextBox 93"/>
          <p:cNvSpPr txBox="1">
            <a:spLocks noChangeArrowheads="1"/>
          </p:cNvSpPr>
          <p:nvPr/>
        </p:nvSpPr>
        <p:spPr bwMode="auto">
          <a:xfrm>
            <a:off x="5432955" y="2370667"/>
            <a:ext cx="792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 dirty="0"/>
              <a:t>.</a:t>
            </a:r>
            <a:endParaRPr lang="nl-NL" sz="7200" dirty="0"/>
          </a:p>
        </p:txBody>
      </p:sp>
      <p:sp>
        <p:nvSpPr>
          <p:cNvPr id="29" name="TextBox 94"/>
          <p:cNvSpPr txBox="1">
            <a:spLocks noChangeArrowheads="1"/>
          </p:cNvSpPr>
          <p:nvPr/>
        </p:nvSpPr>
        <p:spPr bwMode="auto">
          <a:xfrm>
            <a:off x="6644850" y="2379665"/>
            <a:ext cx="7921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 dirty="0"/>
              <a:t>.</a:t>
            </a:r>
            <a:endParaRPr lang="nl-NL" sz="7200" dirty="0"/>
          </a:p>
        </p:txBody>
      </p:sp>
      <p:cxnSp>
        <p:nvCxnSpPr>
          <p:cNvPr id="30" name="Straight Connector 95"/>
          <p:cNvCxnSpPr>
            <a:cxnSpLocks noChangeShapeType="1"/>
          </p:cNvCxnSpPr>
          <p:nvPr/>
        </p:nvCxnSpPr>
        <p:spPr bwMode="auto">
          <a:xfrm flipH="1" flipV="1">
            <a:off x="7039187" y="3284434"/>
            <a:ext cx="2548" cy="2555193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1" name="Straight Connector 99"/>
          <p:cNvCxnSpPr>
            <a:cxnSpLocks noChangeShapeType="1"/>
          </p:cNvCxnSpPr>
          <p:nvPr/>
        </p:nvCxnSpPr>
        <p:spPr bwMode="auto">
          <a:xfrm flipH="1" flipV="1">
            <a:off x="5819987" y="3257763"/>
            <a:ext cx="2548" cy="2576166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33" name="Straight Arrow Connector 101"/>
          <p:cNvCxnSpPr>
            <a:cxnSpLocks noChangeShapeType="1"/>
          </p:cNvCxnSpPr>
          <p:nvPr/>
        </p:nvCxnSpPr>
        <p:spPr bwMode="auto">
          <a:xfrm>
            <a:off x="5838511" y="3114989"/>
            <a:ext cx="1202034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cxnSp>
        <p:nvCxnSpPr>
          <p:cNvPr id="38" name="Straight Arrow Connector 37"/>
          <p:cNvCxnSpPr>
            <a:cxnSpLocks noChangeShapeType="1"/>
          </p:cNvCxnSpPr>
          <p:nvPr/>
        </p:nvCxnSpPr>
        <p:spPr bwMode="auto">
          <a:xfrm>
            <a:off x="5888038" y="3200401"/>
            <a:ext cx="360363" cy="3603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39" name="Straight Arrow Connector 38"/>
          <p:cNvCxnSpPr>
            <a:cxnSpLocks noChangeShapeType="1"/>
          </p:cNvCxnSpPr>
          <p:nvPr/>
        </p:nvCxnSpPr>
        <p:spPr bwMode="auto">
          <a:xfrm flipH="1">
            <a:off x="6248401" y="3200401"/>
            <a:ext cx="649287" cy="3603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4" name="TextBox 38"/>
          <p:cNvSpPr txBox="1">
            <a:spLocks noChangeArrowheads="1"/>
          </p:cNvSpPr>
          <p:nvPr/>
        </p:nvSpPr>
        <p:spPr bwMode="auto">
          <a:xfrm>
            <a:off x="7689293" y="5766357"/>
            <a:ext cx="267176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nl-NL" dirty="0"/>
              <a:t>Aantal goederen land 1</a:t>
            </a:r>
            <a:endParaRPr lang="nl-NL" baseline="-25000" dirty="0"/>
          </a:p>
        </p:txBody>
      </p:sp>
      <p:cxnSp>
        <p:nvCxnSpPr>
          <p:cNvPr id="35" name="Straight Arrow Connector 40"/>
          <p:cNvCxnSpPr>
            <a:cxnSpLocks noChangeShapeType="1"/>
          </p:cNvCxnSpPr>
          <p:nvPr/>
        </p:nvCxnSpPr>
        <p:spPr bwMode="auto">
          <a:xfrm flipV="1">
            <a:off x="7552854" y="5897909"/>
            <a:ext cx="0" cy="616986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6" name="TextBox 44"/>
          <p:cNvSpPr txBox="1">
            <a:spLocks noChangeArrowheads="1"/>
          </p:cNvSpPr>
          <p:nvPr/>
        </p:nvSpPr>
        <p:spPr bwMode="auto">
          <a:xfrm>
            <a:off x="6172201" y="6427788"/>
            <a:ext cx="2879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dirty="0"/>
              <a:t>werkloosheid</a:t>
            </a:r>
            <a:r>
              <a:rPr lang="en-US" dirty="0"/>
              <a:t> = </a:t>
            </a:r>
            <a:r>
              <a:rPr lang="en-US" dirty="0" err="1"/>
              <a:t>nul</a:t>
            </a:r>
            <a:endParaRPr lang="nl-NL" dirty="0"/>
          </a:p>
        </p:txBody>
      </p:sp>
      <p:sp>
        <p:nvSpPr>
          <p:cNvPr id="37" name="TextBox 106">
            <a:extLst>
              <a:ext uri="{FF2B5EF4-FFF2-40B4-BE49-F238E27FC236}">
                <a16:creationId xmlns:a16="http://schemas.microsoft.com/office/drawing/2014/main" id="{A89838FF-F804-44B1-8100-F3274930B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132" y="4146166"/>
            <a:ext cx="16557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dirty="0"/>
              <a:t>vraagoverschot</a:t>
            </a:r>
          </a:p>
        </p:txBody>
      </p:sp>
      <p:cxnSp>
        <p:nvCxnSpPr>
          <p:cNvPr id="40" name="Straight Arrow Connector 101">
            <a:extLst>
              <a:ext uri="{FF2B5EF4-FFF2-40B4-BE49-F238E27FC236}">
                <a16:creationId xmlns:a16="http://schemas.microsoft.com/office/drawing/2014/main" id="{00EB32C0-D51A-405D-9EB9-1538669FA5C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444882" y="4155959"/>
            <a:ext cx="1202034" cy="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arrow" w="med" len="med"/>
            <a:tailEnd type="arrow" w="med" len="med"/>
          </a:ln>
        </p:spPr>
      </p:cxnSp>
      <p:sp>
        <p:nvSpPr>
          <p:cNvPr id="41" name="TextBox 93">
            <a:extLst>
              <a:ext uri="{FF2B5EF4-FFF2-40B4-BE49-F238E27FC236}">
                <a16:creationId xmlns:a16="http://schemas.microsoft.com/office/drawing/2014/main" id="{8F9653CB-B640-42B0-B7AF-729FF76AD6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5358" y="3208626"/>
            <a:ext cx="7921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 dirty="0"/>
              <a:t>.</a:t>
            </a:r>
            <a:endParaRPr lang="nl-NL" sz="7200" dirty="0"/>
          </a:p>
        </p:txBody>
      </p:sp>
      <p:sp>
        <p:nvSpPr>
          <p:cNvPr id="42" name="TextBox 94">
            <a:extLst>
              <a:ext uri="{FF2B5EF4-FFF2-40B4-BE49-F238E27FC236}">
                <a16:creationId xmlns:a16="http://schemas.microsoft.com/office/drawing/2014/main" id="{4C29B23C-376B-4E7A-B266-C2FF4DB99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9321" y="3208626"/>
            <a:ext cx="7921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7200"/>
              <a:t>.</a:t>
            </a:r>
            <a:endParaRPr lang="nl-NL" sz="7200"/>
          </a:p>
        </p:txBody>
      </p:sp>
      <p:cxnSp>
        <p:nvCxnSpPr>
          <p:cNvPr id="43" name="Straight Connector 49">
            <a:extLst>
              <a:ext uri="{FF2B5EF4-FFF2-40B4-BE49-F238E27FC236}">
                <a16:creationId xmlns:a16="http://schemas.microsoft.com/office/drawing/2014/main" id="{1B0051B6-9A62-4C20-8BD0-CB23B0863B3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799668" y="4065722"/>
            <a:ext cx="2862020" cy="10332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44" name="TextBox 60">
            <a:extLst>
              <a:ext uri="{FF2B5EF4-FFF2-40B4-BE49-F238E27FC236}">
                <a16:creationId xmlns:a16="http://schemas.microsoft.com/office/drawing/2014/main" id="{367E6ABB-CAE9-4464-A7DB-187DE6EC21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1929" y="3899350"/>
            <a:ext cx="5934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/>
              <a:t>0.98</a:t>
            </a:r>
            <a:endParaRPr lang="nl-NL" dirty="0"/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BD2D8B01-1E0C-4640-B32B-A1B50E41E75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586010" y="3726873"/>
            <a:ext cx="612515" cy="32142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240D086F-4DD3-44FD-8CCA-25BB4A1DB407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256713" y="3718561"/>
            <a:ext cx="329738" cy="33250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7" name="TextBox 37">
            <a:extLst>
              <a:ext uri="{FF2B5EF4-FFF2-40B4-BE49-F238E27FC236}">
                <a16:creationId xmlns:a16="http://schemas.microsoft.com/office/drawing/2014/main" id="{3428FCAC-2B3C-3FE8-1658-350EFA424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1670151"/>
            <a:ext cx="16859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nl-NL" dirty="0"/>
              <a:t>Prijs (</a:t>
            </a:r>
            <a:r>
              <a:rPr lang="nl-NL" i="1" dirty="0"/>
              <a:t>excl. BTW</a:t>
            </a:r>
            <a:r>
              <a:rPr lang="nl-NL" dirty="0"/>
              <a:t>)</a:t>
            </a:r>
          </a:p>
          <a:p>
            <a:pPr algn="r"/>
            <a:r>
              <a:rPr lang="nl-NL" dirty="0"/>
              <a:t>van goederen uit land 1</a:t>
            </a: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EC6650F-330D-BA8D-80DB-D3E272E7F536}"/>
              </a:ext>
            </a:extLst>
          </p:cNvPr>
          <p:cNvSpPr txBox="1"/>
          <p:nvPr/>
        </p:nvSpPr>
        <p:spPr>
          <a:xfrm>
            <a:off x="426052" y="95245"/>
            <a:ext cx="3373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>
                <a:solidFill>
                  <a:schemeClr val="accent2"/>
                </a:solidFill>
              </a:rPr>
              <a:t>De goederenmarkt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A5340FC-7031-AFC6-E18C-6719531D1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2580-44BE-4828-8D1F-AACD71240826}" type="slidenum">
              <a:rPr lang="nl-NL" smtClean="0"/>
              <a:t>9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22" grpId="0"/>
      <p:bldP spid="27" grpId="0"/>
      <p:bldP spid="28" grpId="0"/>
      <p:bldP spid="29" grpId="0"/>
      <p:bldP spid="37" grpId="0"/>
      <p:bldP spid="41" grpId="0"/>
      <p:bldP spid="42" grpId="0"/>
      <p:bldP spid="44" grpId="0"/>
    </p:bldLst>
  </p:timing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812</Words>
  <Application>Microsoft Office PowerPoint</Application>
  <PresentationFormat>Widescreen</PresentationFormat>
  <Paragraphs>207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Wingdings</vt:lpstr>
      <vt:lpstr>Kantoorthema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Roel Gremmen</dc:creator>
  <cp:lastModifiedBy>Bas van Groezen</cp:lastModifiedBy>
  <cp:revision>14</cp:revision>
  <dcterms:created xsi:type="dcterms:W3CDTF">2022-06-14T12:29:18Z</dcterms:created>
  <dcterms:modified xsi:type="dcterms:W3CDTF">2022-06-22T14:11:11Z</dcterms:modified>
</cp:coreProperties>
</file>